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3" r:id="rId9"/>
    <p:sldId id="266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 stiliaus, be tinklelio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Šviesus stilius 3 – paryškinimas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Vidutinis stilius 2 – paryškinima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61" y="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8E3B7-F0C0-46F8-9D0F-EEB0182C1471}" type="datetimeFigureOut">
              <a:rPr lang="lt-LT" smtClean="0"/>
              <a:t>2016.03.21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03118-C7EA-4AF3-8D46-5AE199F788B0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35052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03118-C7EA-4AF3-8D46-5AE199F788B0}" type="slidenum">
              <a:rPr lang="lt-LT" smtClean="0"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43249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ntraštė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22" name="Antrinis pavadinima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lt-LT" smtClean="0"/>
              <a:t>Spustelėję redag. ruoš. paantrš. stilių</a:t>
            </a:r>
            <a:endParaRPr kumimoji="0"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956D04-A3C8-49D4-B877-B45534FE3A10}" type="datetimeFigureOut">
              <a:rPr lang="lt-LT" smtClean="0"/>
              <a:t>2016.03.21</a:t>
            </a:fld>
            <a:endParaRPr lang="lt-LT"/>
          </a:p>
        </p:txBody>
      </p:sp>
      <p:sp>
        <p:nvSpPr>
          <p:cNvPr id="20" name="Poraštės vietos rezervavimo ženklas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10" name="Skaidrės numerio vietos rezervavimo ženklas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  <p:sp>
        <p:nvSpPr>
          <p:cNvPr id="8" name="Ovalas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as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956D04-A3C8-49D4-B877-B45534FE3A10}" type="datetimeFigureOut">
              <a:rPr lang="lt-LT" smtClean="0"/>
              <a:t>2016.03.21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956D04-A3C8-49D4-B877-B45534FE3A10}" type="datetimeFigureOut">
              <a:rPr lang="lt-LT" smtClean="0"/>
              <a:t>2016.03.21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956D04-A3C8-49D4-B877-B45534FE3A10}" type="datetimeFigureOut">
              <a:rPr lang="lt-LT" smtClean="0"/>
              <a:t>2016.03.21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ačiakampis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956D04-A3C8-49D4-B877-B45534FE3A10}" type="datetimeFigureOut">
              <a:rPr lang="lt-LT" smtClean="0"/>
              <a:t>2016.03.21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  <p:sp>
        <p:nvSpPr>
          <p:cNvPr id="10" name="Stačiakampis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a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as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956D04-A3C8-49D4-B877-B45534FE3A10}" type="datetimeFigureOut">
              <a:rPr lang="lt-LT" smtClean="0"/>
              <a:t>2016.03.21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5" name="Turinio vietos rezervavimo ženklas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956D04-A3C8-49D4-B877-B45534FE3A10}" type="datetimeFigureOut">
              <a:rPr lang="lt-LT" smtClean="0"/>
              <a:t>2016.03.21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956D04-A3C8-49D4-B877-B45534FE3A10}" type="datetimeFigureOut">
              <a:rPr lang="lt-LT" smtClean="0"/>
              <a:t>2016.03.21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ačiakampis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956D04-A3C8-49D4-B877-B45534FE3A10}" type="datetimeFigureOut">
              <a:rPr lang="lt-LT" smtClean="0"/>
              <a:t>2016.03.21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  <p:sp>
        <p:nvSpPr>
          <p:cNvPr id="6" name="Stačiakampis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956D04-A3C8-49D4-B877-B45534FE3A10}" type="datetimeFigureOut">
              <a:rPr lang="lt-LT" smtClean="0"/>
              <a:t>2016.03.21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956D04-A3C8-49D4-B877-B45534FE3A10}" type="datetimeFigureOut">
              <a:rPr lang="lt-LT" smtClean="0"/>
              <a:t>2016.03.21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  <p:sp>
        <p:nvSpPr>
          <p:cNvPr id="8" name="Stačiakampis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lt-LT" smtClean="0"/>
              <a:t>Spustelėkite piktogr. norėdami įtraukti pav.</a:t>
            </a:r>
            <a:endParaRPr kumimoji="0" lang="en-US" dirty="0"/>
          </a:p>
        </p:txBody>
      </p:sp>
      <p:sp>
        <p:nvSpPr>
          <p:cNvPr id="9" name="Struktūrinė schema: procesa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truktūrinė schema: procesa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ritulinė diagram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as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Žiedas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Stačiakampis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Pavadinimo vietos rezervavimo ženkla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9" name="Teksto vietos rezervavimo ženklas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  <a:p>
            <a:pPr lvl="1" eaLnBrk="1" latinLnBrk="0" hangingPunct="1"/>
            <a:r>
              <a:rPr kumimoji="0" lang="lt-LT" smtClean="0"/>
              <a:t>Antras lygmuo</a:t>
            </a:r>
          </a:p>
          <a:p>
            <a:pPr lvl="2" eaLnBrk="1" latinLnBrk="0" hangingPunct="1"/>
            <a:r>
              <a:rPr kumimoji="0" lang="lt-LT" smtClean="0"/>
              <a:t>Trečias lygmuo</a:t>
            </a:r>
          </a:p>
          <a:p>
            <a:pPr lvl="3" eaLnBrk="1" latinLnBrk="0" hangingPunct="1"/>
            <a:r>
              <a:rPr kumimoji="0" lang="lt-LT" smtClean="0"/>
              <a:t>Ketvirtas lygmuo</a:t>
            </a:r>
          </a:p>
          <a:p>
            <a:pPr lvl="4" eaLnBrk="1" latinLnBrk="0" hangingPunct="1"/>
            <a:r>
              <a:rPr kumimoji="0" lang="lt-LT" smtClean="0"/>
              <a:t>Penktas lygmuo</a:t>
            </a:r>
            <a:endParaRPr kumimoji="0" lang="en-US"/>
          </a:p>
        </p:txBody>
      </p:sp>
      <p:sp>
        <p:nvSpPr>
          <p:cNvPr id="24" name="Datos vietos rezervavimo ženklas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2956D04-A3C8-49D4-B877-B45534FE3A10}" type="datetimeFigureOut">
              <a:rPr lang="lt-LT" smtClean="0"/>
              <a:t>2016.03.21</a:t>
            </a:fld>
            <a:endParaRPr lang="lt-LT"/>
          </a:p>
        </p:txBody>
      </p:sp>
      <p:sp>
        <p:nvSpPr>
          <p:cNvPr id="10" name="Poraštės vietos rezervavimo ženklas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lt-LT"/>
          </a:p>
        </p:txBody>
      </p:sp>
      <p:sp>
        <p:nvSpPr>
          <p:cNvPr id="22" name="Skaidrės numerio vietos rezervavimo ženklas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226E2A6-6D93-4997-8D45-933F879E6E5B}" type="slidenum">
              <a:rPr lang="lt-LT" smtClean="0"/>
              <a:t>‹#›</a:t>
            </a:fld>
            <a:endParaRPr lang="lt-LT"/>
          </a:p>
        </p:txBody>
      </p:sp>
      <p:sp>
        <p:nvSpPr>
          <p:cNvPr id="15" name="Stačiakampis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lt-LT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„Nuo „krepšelio“ prie „klasės“ ...“</a:t>
            </a: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675280"/>
          </a:xfrm>
        </p:spPr>
        <p:txBody>
          <a:bodyPr>
            <a:normAutofit fontScale="92500" lnSpcReduction="10000"/>
          </a:bodyPr>
          <a:lstStyle/>
          <a:p>
            <a:endParaRPr lang="lt-LT" dirty="0" smtClean="0"/>
          </a:p>
          <a:p>
            <a:endParaRPr lang="lt-LT" dirty="0" smtClean="0"/>
          </a:p>
          <a:p>
            <a:endParaRPr lang="lt-LT" dirty="0"/>
          </a:p>
          <a:p>
            <a:endParaRPr lang="lt-LT" dirty="0" smtClean="0"/>
          </a:p>
          <a:p>
            <a:endParaRPr lang="lt-LT" dirty="0"/>
          </a:p>
          <a:p>
            <a:endParaRPr lang="lt-LT" dirty="0" smtClean="0"/>
          </a:p>
          <a:p>
            <a:endParaRPr lang="lt-LT" dirty="0"/>
          </a:p>
          <a:p>
            <a:endParaRPr lang="lt-LT" dirty="0" smtClean="0"/>
          </a:p>
          <a:p>
            <a:pPr algn="ctr"/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Žydrūnas </a:t>
            </a:r>
            <a:r>
              <a:rPr lang="lt-L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Želnys</a:t>
            </a:r>
            <a:endParaRPr lang="lt-LT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Telšių Žemaitės gimnazijos direktorius</a:t>
            </a: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2016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m. kovo mėn. 18 d.</a:t>
            </a:r>
          </a:p>
          <a:p>
            <a:endParaRPr lang="lt-LT" dirty="0"/>
          </a:p>
          <a:p>
            <a:endParaRPr lang="lt-LT" dirty="0" smtClean="0"/>
          </a:p>
          <a:p>
            <a:endParaRPr lang="lt-LT" dirty="0"/>
          </a:p>
          <a:p>
            <a:endParaRPr lang="lt-LT" dirty="0"/>
          </a:p>
        </p:txBody>
      </p:sp>
      <p:pic>
        <p:nvPicPr>
          <p:cNvPr id="8" name="Picture 7" descr="NI2U86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132855"/>
            <a:ext cx="6047184" cy="237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039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Pirminės išvados (II)</a:t>
            </a: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Diskutuotina dėl eksperimentinės KK metodikos įvedimo procedūrų (pasirengiamojo laikotarpio, pradžios, klasių komplektai nuo 09-01 dar pagal MK metodiką)</a:t>
            </a:r>
          </a:p>
          <a:p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Diskutuotina dėl koreliacijos tarp KK leidžiamo maksimalaus savaitinių valandų skaičiaus ir jų pagrindimo finansais</a:t>
            </a:r>
          </a:p>
          <a:p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eigu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skiriamos lėšos išlieka tokios pat ar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nedidinamos ir mokyklų tinklas netvarkomas,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tai metodika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– fikcija, „antklodės tampymas“ (tokiu atveju ir profsąjungos KK metodiką vertina nepalankiai)</a:t>
            </a:r>
          </a:p>
        </p:txBody>
      </p:sp>
    </p:spTree>
    <p:extLst>
      <p:ext uri="{BB962C8B-B14F-4D97-AF65-F5344CB8AC3E}">
        <p14:creationId xmlns:p14="http://schemas.microsoft.com/office/powerpoint/2010/main" val="288487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Pirminės išvados (III)</a:t>
            </a: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475656" y="1700808"/>
            <a:ext cx="7498080" cy="4800600"/>
          </a:xfrm>
        </p:spPr>
        <p:txBody>
          <a:bodyPr>
            <a:normAutofit/>
          </a:bodyPr>
          <a:lstStyle/>
          <a:p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Naujas finansavimo modelis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stabdo gerai sukomplektuotų mokyklų (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švietimo įstaigų) 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siekį išlikti šiuolaikiškomis ir patraukliomis, sudaryti kuo geresnes </a:t>
            </a:r>
            <a:r>
              <a:rPr lang="lt-L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ugdymo(si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) sąlygas (ugdymo plano įvairovės, ugdymo aprūpinimo, mokytojų pavadavimo ir kitais aspektais)</a:t>
            </a:r>
          </a:p>
        </p:txBody>
      </p:sp>
    </p:spTree>
    <p:extLst>
      <p:ext uri="{BB962C8B-B14F-4D97-AF65-F5344CB8AC3E}">
        <p14:creationId xmlns:p14="http://schemas.microsoft.com/office/powerpoint/2010/main" val="299404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Pirminės išvados (IV)</a:t>
            </a: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475656" y="1700808"/>
            <a:ext cx="7498080" cy="4800600"/>
          </a:xfrm>
        </p:spPr>
        <p:txBody>
          <a:bodyPr>
            <a:normAutofit/>
          </a:bodyPr>
          <a:lstStyle/>
          <a:p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Diskutuotinas klausimas dėl 10 proc. ugdymo plano lėšų, skiriamų valdymui</a:t>
            </a:r>
          </a:p>
          <a:p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Visų lygmenų politikams trūksta valios priimti esminius sprendimus</a:t>
            </a:r>
          </a:p>
          <a:p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Švietimas </a:t>
            </a:r>
            <a:r>
              <a:rPr lang="lt-LT" dirty="0">
                <a:latin typeface="Arial" panose="020B0604020202020204" pitchFamily="34" charset="0"/>
                <a:cs typeface="Arial" panose="020B0604020202020204" pitchFamily="34" charset="0"/>
              </a:rPr>
              <a:t>negali būti vienu metu ir „patogus“, ir „taupus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pPr marL="82296" indent="0">
              <a:buNone/>
            </a:pP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ctr">
              <a:buNone/>
            </a:pP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Ačiū už dėmesį</a:t>
            </a:r>
          </a:p>
          <a:p>
            <a:pPr marL="82296" indent="0" algn="ctr">
              <a:buNone/>
            </a:pP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 algn="ctr">
              <a:buNone/>
            </a:pP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5455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Klasių</a:t>
            </a:r>
            <a:r>
              <a:rPr lang="en-U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komplektų</a:t>
            </a:r>
            <a:r>
              <a:rPr lang="en-U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mokinių</a:t>
            </a:r>
            <a:r>
              <a:rPr lang="en-U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skaičius</a:t>
            </a:r>
            <a:r>
              <a:rPr lang="en-U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juose</a:t>
            </a: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8760538"/>
              </p:ext>
            </p:extLst>
          </p:nvPr>
        </p:nvGraphicFramePr>
        <p:xfrm>
          <a:off x="1403648" y="1556793"/>
          <a:ext cx="7128792" cy="5135529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512168"/>
                <a:gridCol w="2052228"/>
                <a:gridCol w="1782198"/>
                <a:gridCol w="1782198"/>
              </a:tblGrid>
              <a:tr h="933400">
                <a:tc>
                  <a:txBody>
                    <a:bodyPr/>
                    <a:lstStyle/>
                    <a:p>
                      <a:pPr algn="ctr"/>
                      <a:r>
                        <a:rPr lang="lt-LT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Klasė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Komplektų</a:t>
                      </a:r>
                    </a:p>
                    <a:p>
                      <a:pPr algn="ctr"/>
                      <a:r>
                        <a:rPr lang="lt-LT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skaičius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Mokinių skaičius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Vidurkis klasėje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60157">
                <a:tc>
                  <a:txBody>
                    <a:bodyPr/>
                    <a:lstStyle/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46403">
                <a:tc>
                  <a:txBody>
                    <a:bodyPr/>
                    <a:lstStyle/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28,75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46403">
                <a:tc>
                  <a:txBody>
                    <a:bodyPr/>
                    <a:lstStyle/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46403">
                <a:tc>
                  <a:txBody>
                    <a:bodyPr/>
                    <a:lstStyle/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29,67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46403">
                <a:tc>
                  <a:txBody>
                    <a:bodyPr/>
                    <a:lstStyle/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Iš viso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381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29,31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33400">
                <a:tc gridSpan="2">
                  <a:txBody>
                    <a:bodyPr/>
                    <a:lstStyle/>
                    <a:p>
                      <a:pPr algn="ctr"/>
                      <a:r>
                        <a:rPr lang="lt-LT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Galimas maksimalus </a:t>
                      </a:r>
                      <a:r>
                        <a:rPr lang="lt-LT" sz="24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</a:t>
                      </a:r>
                      <a:r>
                        <a:rPr lang="lt-LT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komplektų skaičius</a:t>
                      </a:r>
                      <a:endParaRPr lang="lt-LT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  <a:p>
                      <a:pPr algn="ctr"/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1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4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Mokytojų kvalifikacija</a:t>
            </a:r>
            <a:r>
              <a:rPr lang="en-US" sz="4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5184576"/>
          </a:xfrm>
        </p:spPr>
        <p:txBody>
          <a:bodyPr/>
          <a:lstStyle/>
          <a:p>
            <a:pPr marL="82296" indent="0">
              <a:buNone/>
            </a:pPr>
            <a:endParaRPr lang="lt-LT" dirty="0" smtClean="0"/>
          </a:p>
          <a:p>
            <a:pPr marL="82296" indent="0">
              <a:buNone/>
            </a:pPr>
            <a:endParaRPr lang="lt-LT" dirty="0"/>
          </a:p>
        </p:txBody>
      </p:sp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036922"/>
              </p:ext>
            </p:extLst>
          </p:nvPr>
        </p:nvGraphicFramePr>
        <p:xfrm>
          <a:off x="2195736" y="1628800"/>
          <a:ext cx="6408712" cy="460851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320480"/>
                <a:gridCol w="2088232"/>
              </a:tblGrid>
              <a:tr h="1522386">
                <a:tc>
                  <a:txBody>
                    <a:bodyPr/>
                    <a:lstStyle/>
                    <a:p>
                      <a:endParaRPr kumimoji="0" lang="lt-LT" sz="28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0" lang="lt-LT" sz="28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Mokytojai</a:t>
                      </a:r>
                      <a:r>
                        <a:rPr kumimoji="0" lang="lt-LT" sz="2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metodininkai</a:t>
                      </a:r>
                      <a:endParaRPr kumimoji="0" lang="lt-LT" sz="28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lt-LT" sz="28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543063">
                <a:tc>
                  <a:txBody>
                    <a:bodyPr/>
                    <a:lstStyle/>
                    <a:p>
                      <a:endParaRPr kumimoji="0" lang="lt-LT" sz="28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0" lang="lt-LT" sz="28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Vyresnieji mokytojai</a:t>
                      </a:r>
                    </a:p>
                    <a:p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lt-LT" sz="28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543063">
                <a:tc>
                  <a:txBody>
                    <a:bodyPr/>
                    <a:lstStyle/>
                    <a:p>
                      <a:endParaRPr lang="lt-LT" sz="2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Mokytojai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t-LT" sz="28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lt-LT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058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4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4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</a:t>
            </a:r>
            <a:r>
              <a:rPr lang="lt-LT" sz="4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aitinių</a:t>
            </a:r>
            <a:r>
              <a:rPr lang="en-US" sz="4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</a:t>
            </a:r>
            <a:r>
              <a:rPr lang="lt-LT" sz="40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andų</a:t>
            </a:r>
            <a:r>
              <a:rPr lang="en-US" sz="4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skaičius</a:t>
            </a: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5184576"/>
          </a:xfrm>
        </p:spPr>
        <p:txBody>
          <a:bodyPr/>
          <a:lstStyle/>
          <a:p>
            <a:pPr marL="82296" indent="0">
              <a:buNone/>
            </a:pPr>
            <a:endParaRPr lang="lt-LT" dirty="0" smtClean="0"/>
          </a:p>
          <a:p>
            <a:pPr marL="82296" indent="0">
              <a:buNone/>
            </a:pPr>
            <a:endParaRPr lang="lt-LT" dirty="0"/>
          </a:p>
        </p:txBody>
      </p:sp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500649"/>
              </p:ext>
            </p:extLst>
          </p:nvPr>
        </p:nvGraphicFramePr>
        <p:xfrm>
          <a:off x="1907704" y="1321655"/>
          <a:ext cx="6408712" cy="5040669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320480"/>
                <a:gridCol w="2088232"/>
              </a:tblGrid>
              <a:tr h="2388909">
                <a:tc>
                  <a:txBody>
                    <a:bodyPr/>
                    <a:lstStyle/>
                    <a:p>
                      <a:endParaRPr kumimoji="0" lang="lt-LT" sz="28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0" lang="en-US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Leistinas</a:t>
                      </a:r>
                      <a:r>
                        <a:rPr kumimoji="0"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I–IV </a:t>
                      </a:r>
                      <a:r>
                        <a:rPr kumimoji="0" lang="en-US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klasėse</a:t>
                      </a:r>
                      <a:r>
                        <a:rPr kumimoji="0"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pagal</a:t>
                      </a:r>
                      <a:r>
                        <a:rPr kumimoji="0"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lt-LT" sz="28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eksperimentinę </a:t>
                      </a:r>
                      <a:r>
                        <a:rPr kumimoji="0"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KK </a:t>
                      </a:r>
                      <a:r>
                        <a:rPr kumimoji="0" lang="en-US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metodiką</a:t>
                      </a:r>
                      <a:r>
                        <a:rPr kumimoji="0"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endParaRPr kumimoji="0" lang="lt-LT" sz="28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lt-LT" sz="28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978,47</a:t>
                      </a:r>
                      <a:endParaRPr kumimoji="0" lang="lt-LT" sz="28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526748">
                <a:tc>
                  <a:txBody>
                    <a:bodyPr/>
                    <a:lstStyle/>
                    <a:p>
                      <a:endParaRPr kumimoji="0" lang="lt-LT" sz="28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0" lang="en-US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Gimnazijos</a:t>
                      </a:r>
                      <a:r>
                        <a:rPr kumimoji="0" lang="lt-LT" sz="28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naudojamų</a:t>
                      </a:r>
                      <a:r>
                        <a:rPr kumimoji="0"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pagal</a:t>
                      </a:r>
                      <a:r>
                        <a:rPr kumimoji="0"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8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tarifikaciją</a:t>
                      </a:r>
                      <a:r>
                        <a:rPr kumimoji="0" lang="lt-LT" sz="28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r>
                        <a:rPr kumimoji="0" lang="lt-LT" sz="28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(2015-09-01,</a:t>
                      </a:r>
                    </a:p>
                    <a:p>
                      <a:r>
                        <a:rPr kumimoji="0" lang="lt-LT" sz="28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2016-01-01)</a:t>
                      </a:r>
                    </a:p>
                    <a:p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lt-LT" sz="28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923,07</a:t>
                      </a:r>
                      <a:endParaRPr kumimoji="0" lang="lt-LT" sz="2800" b="1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lt-LT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70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2016 </a:t>
            </a:r>
            <a:r>
              <a:rPr lang="en-US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m. </a:t>
            </a:r>
            <a:r>
              <a:rPr lang="en-US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KK </a:t>
            </a:r>
            <a:r>
              <a:rPr lang="en-US" sz="28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lėšų</a:t>
            </a:r>
            <a:r>
              <a:rPr lang="en-US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analizė</a:t>
            </a:r>
            <a:r>
              <a:rPr lang="en-US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palyginimas</a:t>
            </a:r>
            <a:r>
              <a:rPr lang="en-US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MK </a:t>
            </a:r>
            <a:r>
              <a:rPr lang="en-US" sz="2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metodikos</a:t>
            </a:r>
            <a:r>
              <a:rPr lang="en-US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lėšomis</a:t>
            </a:r>
            <a:r>
              <a:rPr lang="en-US" sz="2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73763"/>
              </p:ext>
            </p:extLst>
          </p:nvPr>
        </p:nvGraphicFramePr>
        <p:xfrm>
          <a:off x="1435100" y="1447800"/>
          <a:ext cx="7499352" cy="53370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72604"/>
                <a:gridCol w="1872208"/>
                <a:gridCol w="1512168"/>
                <a:gridCol w="1296144"/>
                <a:gridCol w="1096336"/>
                <a:gridCol w="1249892"/>
              </a:tblGrid>
              <a:tr h="1641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lt-LT" sz="1600" b="1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Eil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.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KK 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2016 m.,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Eur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pagal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metodiką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pagal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savivaldybės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skaičiavim</a:t>
                      </a:r>
                      <a:r>
                        <a:rPr lang="lt-LT" sz="16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 principą</a:t>
                      </a:r>
                      <a:r>
                        <a:rPr lang="en-US" sz="16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)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Mokyklos l</a:t>
                      </a:r>
                      <a:r>
                        <a:rPr lang="en-US" sz="1600" b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ėšų</a:t>
                      </a:r>
                      <a:r>
                        <a:rPr lang="en-US" sz="16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lt-LT" sz="16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reikmės</a:t>
                      </a:r>
                      <a:r>
                        <a:rPr lang="en-US" sz="16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2016 m. </a:t>
                      </a:r>
                      <a:r>
                        <a:rPr lang="lt-LT" sz="16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600" b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pagal</a:t>
                      </a:r>
                      <a:r>
                        <a:rPr lang="en-US" sz="16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esamą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tarifikaciją</a:t>
                      </a:r>
                      <a:r>
                        <a:rPr lang="lt-LT" sz="16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)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t-LT" sz="16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Mokyklos </a:t>
                      </a:r>
                      <a:r>
                        <a:rPr lang="en-US" sz="16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MK 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(2016 m.),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Eur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palyginimui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)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Pastabos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3683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1.</a:t>
                      </a:r>
                      <a:endParaRPr lang="lt-LT" sz="16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Apskaičiuotos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mokymo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lėšos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registrų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duomenimis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),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iš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viso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484 169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484 169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530 229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3683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2.</a:t>
                      </a:r>
                      <a:endParaRPr lang="lt-LT" sz="16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Turimos mokymo lėšos, atėmus 5 proc. pagal KK (7 proc. pagal MK) 2016 m. metodiką</a:t>
                      </a:r>
                      <a:endParaRPr lang="lt-LT" sz="16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460 000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460 000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493 113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Skirtumas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2016 m. tarp MK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ir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KK </a:t>
                      </a:r>
                      <a:r>
                        <a:rPr lang="en-US" sz="16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metodikų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: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- 33 000 </a:t>
                      </a:r>
                      <a:r>
                        <a:rPr lang="en-US" sz="1600" b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Eur</a:t>
                      </a:r>
                      <a:r>
                        <a:rPr lang="lt-LT" sz="16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lt-LT" sz="14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(1 mėn.)</a:t>
                      </a:r>
                      <a:endParaRPr lang="lt-LT" sz="1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54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3.</a:t>
                      </a:r>
                      <a:endParaRPr lang="lt-LT" sz="16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Poreikis pagal tarifikaciją</a:t>
                      </a:r>
                      <a:endParaRPr lang="lt-LT" sz="16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472 000</a:t>
                      </a:r>
                      <a:endParaRPr lang="lt-LT" sz="16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484 000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489 000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lt-LT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431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pPr algn="ctr"/>
            <a:r>
              <a:rPr lang="lt-LT" sz="32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Iš jų:</a:t>
            </a:r>
            <a:endParaRPr lang="lt-L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9834767"/>
              </p:ext>
            </p:extLst>
          </p:nvPr>
        </p:nvGraphicFramePr>
        <p:xfrm>
          <a:off x="1331640" y="1124744"/>
          <a:ext cx="7499352" cy="566533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44612"/>
                <a:gridCol w="1903660"/>
                <a:gridCol w="1408708"/>
                <a:gridCol w="1368152"/>
                <a:gridCol w="1512168"/>
                <a:gridCol w="762052"/>
              </a:tblGrid>
              <a:tr h="1641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4.</a:t>
                      </a:r>
                      <a:endParaRPr lang="lt-LT" sz="2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Darbo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užmokestis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ir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soc.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draudimas</a:t>
                      </a:r>
                      <a:endParaRPr lang="lt-LT" sz="2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458 000</a:t>
                      </a:r>
                      <a:endParaRPr lang="lt-LT" sz="2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470 000</a:t>
                      </a:r>
                      <a:endParaRPr lang="lt-LT" sz="2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475 000</a:t>
                      </a:r>
                      <a:endParaRPr lang="lt-LT" sz="24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lt-LT" sz="2400" b="1" dirty="0">
                        <a:effectLst/>
                        <a:latin typeface="+mj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3683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5.</a:t>
                      </a:r>
                      <a:endParaRPr lang="lt-LT" sz="24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Prekių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ir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paslaugų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naudojimas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mokymo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priemonės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ir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kt.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reikmės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)</a:t>
                      </a:r>
                      <a:endParaRPr lang="lt-LT" sz="2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14 000</a:t>
                      </a:r>
                      <a:endParaRPr lang="lt-LT" sz="2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14 000</a:t>
                      </a:r>
                      <a:endParaRPr lang="lt-LT" sz="2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14 000</a:t>
                      </a:r>
                      <a:endParaRPr lang="lt-LT" sz="2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lt-LT" sz="2400" b="1" dirty="0">
                        <a:effectLst/>
                        <a:latin typeface="+mj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3683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6.</a:t>
                      </a:r>
                      <a:endParaRPr lang="lt-LT" sz="24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Skirtumas</a:t>
                      </a:r>
                      <a:r>
                        <a:rPr lang="lt-LT" sz="24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tarp turimų lėšų ir poreikio</a:t>
                      </a:r>
                      <a:endParaRPr lang="lt-LT" sz="2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-12 000</a:t>
                      </a:r>
                      <a:endParaRPr lang="lt-LT" sz="24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-24 000</a:t>
                      </a:r>
                      <a:endParaRPr lang="lt-LT" sz="24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+ 4 000</a:t>
                      </a:r>
                      <a:endParaRPr lang="lt-LT" sz="2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lt-LT" sz="2400" b="1" dirty="0">
                        <a:effectLst/>
                        <a:latin typeface="+mj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54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Lėšos</a:t>
            </a: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skirtumui</a:t>
            </a: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padengti</a:t>
            </a:r>
            <a:endParaRPr lang="lt-LT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4466808"/>
              </p:ext>
            </p:extLst>
          </p:nvPr>
        </p:nvGraphicFramePr>
        <p:xfrm>
          <a:off x="1435100" y="1447800"/>
          <a:ext cx="7499352" cy="4721113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44612"/>
                <a:gridCol w="1944216"/>
                <a:gridCol w="1080120"/>
                <a:gridCol w="1368152"/>
                <a:gridCol w="1224136"/>
                <a:gridCol w="1338116"/>
              </a:tblGrid>
              <a:tr h="16419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7.</a:t>
                      </a:r>
                      <a:endParaRPr lang="lt-LT" sz="2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Persikėlimas</a:t>
                      </a: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į DU </a:t>
                      </a:r>
                      <a:r>
                        <a:rPr lang="en-US" sz="20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iš</a:t>
                      </a: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5 p</a:t>
                      </a:r>
                      <a:r>
                        <a:rPr lang="en-US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.</a:t>
                      </a:r>
                      <a:r>
                        <a:rPr lang="lt-L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2000" b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mokymo</a:t>
                      </a:r>
                      <a:r>
                        <a:rPr lang="en-US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priemon</a:t>
                      </a:r>
                      <a:r>
                        <a:rPr lang="lt-LT" sz="2000" b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ių</a:t>
                      </a:r>
                      <a:r>
                        <a:rPr lang="en-US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ir</a:t>
                      </a:r>
                      <a:r>
                        <a:rPr lang="en-US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kt. </a:t>
                      </a:r>
                      <a:r>
                        <a:rPr lang="en-US" sz="2000" b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reikm</a:t>
                      </a:r>
                      <a:r>
                        <a:rPr lang="lt-LT" sz="2000" b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ių</a:t>
                      </a:r>
                      <a:r>
                        <a:rPr lang="en-US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)</a:t>
                      </a:r>
                      <a:endParaRPr lang="lt-LT" sz="2000" b="1" dirty="0" smtClean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5 200</a:t>
                      </a:r>
                      <a:endParaRPr lang="lt-LT" sz="2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5 200</a:t>
                      </a:r>
                      <a:endParaRPr lang="lt-LT" sz="20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lt-LT" sz="20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lt-LT" sz="20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3683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8.</a:t>
                      </a:r>
                      <a:endParaRPr lang="lt-LT" sz="20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Perskirstymas (savivaldybės pridedamos perskirstymo lėšos)</a:t>
                      </a:r>
                      <a:endParaRPr lang="lt-LT" sz="20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5 900</a:t>
                      </a:r>
                      <a:endParaRPr lang="lt-LT" sz="2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5 900</a:t>
                      </a:r>
                      <a:endParaRPr lang="lt-LT" sz="2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lt-LT" sz="2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Nuimta</a:t>
                      </a: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5 proc.: </a:t>
                      </a:r>
                      <a:r>
                        <a:rPr lang="en-US" sz="20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apie</a:t>
                      </a: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endParaRPr lang="lt-LT" sz="2000" b="1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24 </a:t>
                      </a: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200 </a:t>
                      </a:r>
                      <a:r>
                        <a:rPr lang="en-US" sz="20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Eur</a:t>
                      </a:r>
                      <a:endParaRPr lang="lt-LT" sz="2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3683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9.</a:t>
                      </a:r>
                      <a:endParaRPr lang="lt-LT" sz="20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Galutin</a:t>
                      </a:r>
                      <a:r>
                        <a:rPr lang="lt-LT" sz="2000" b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is</a:t>
                      </a:r>
                      <a:r>
                        <a:rPr lang="lt-LT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balansas</a:t>
                      </a:r>
                      <a:r>
                        <a:rPr lang="en-US" sz="2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ekonomija</a:t>
                      </a: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+ / </a:t>
                      </a:r>
                      <a:r>
                        <a:rPr lang="en-US" sz="20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trūkumas</a:t>
                      </a: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-</a:t>
                      </a:r>
                      <a:endParaRPr lang="lt-LT" sz="2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- 1 000</a:t>
                      </a:r>
                      <a:endParaRPr lang="lt-LT" sz="20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- 12 900</a:t>
                      </a:r>
                      <a:endParaRPr lang="lt-LT" sz="2000" b="1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+ 4 000</a:t>
                      </a:r>
                      <a:endParaRPr lang="lt-LT" sz="2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lt-LT" sz="20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69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Darbo</a:t>
            </a: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apmokėjimo</a:t>
            </a:r>
            <a:r>
              <a:rPr lang="en-US" sz="4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sąlygos</a:t>
            </a:r>
            <a:endParaRPr lang="lt-LT" sz="4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3885047"/>
              </p:ext>
            </p:extLst>
          </p:nvPr>
        </p:nvGraphicFramePr>
        <p:xfrm>
          <a:off x="1475656" y="2060848"/>
          <a:ext cx="7499352" cy="36576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76064"/>
                <a:gridCol w="576064"/>
                <a:gridCol w="1440160"/>
                <a:gridCol w="1224136"/>
                <a:gridCol w="1512168"/>
                <a:gridCol w="2170760"/>
              </a:tblGrid>
              <a:tr h="23762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lt-LT" sz="2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10.</a:t>
                      </a:r>
                      <a:endParaRPr lang="lt-LT" sz="2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lt-LT" sz="2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lt-LT" sz="2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Koef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vidurk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.  / +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gimn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. pried. 10 proc. </a:t>
                      </a:r>
                      <a:endParaRPr lang="lt-LT" sz="2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lt-LT" sz="2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Koef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vidurk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. + 1,5–1,7 proc. / +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gimn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. pried. 12 proc.</a:t>
                      </a:r>
                      <a:endParaRPr lang="lt-LT" sz="2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lt-LT" sz="2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Galimybė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dar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pagerinti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sąlygas</a:t>
                      </a:r>
                      <a:endParaRPr lang="lt-LT" sz="2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lt-LT" sz="2400" b="1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Pastaraisiais</a:t>
                      </a:r>
                      <a:r>
                        <a:rPr lang="en-US" sz="24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metais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ekonomija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buvo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panaudojama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išeitinėms</a:t>
                      </a: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išmokoms</a:t>
                      </a:r>
                      <a:endParaRPr lang="lt-LT" sz="24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86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Pirminės išvados (I)</a:t>
            </a: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19 rajono švietimo įstaigų iš 34 finansavimas pagerėjo (nuo 0,04 proc. iki 23 proc.), 15 – pablogėjo (nuo 0,2 proc. iki 16 proc.) (tarp jų visoms gimnazijoms – nuo 1,7 proc. iki 11 proc.)</a:t>
            </a:r>
          </a:p>
          <a:p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Iš 3 Telšių m. gimnazijų kompaktiškiausia ir geriausiai užpildyta labiausiai jaučia finansavimo trūkumą</a:t>
            </a:r>
          </a:p>
          <a:p>
            <a:pPr marL="82296" indent="0">
              <a:buNone/>
            </a:pPr>
            <a:endParaRPr lang="lt-LT" dirty="0" smtClean="0"/>
          </a:p>
          <a:p>
            <a:endParaRPr lang="lt-LT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4417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ulėgrąža">
  <a:themeElements>
    <a:clrScheme name="Saulėgrąža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aulėgrąža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aulėgrąž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176</TotalTime>
  <Words>579</Words>
  <Application>Microsoft Office PowerPoint</Application>
  <PresentationFormat>Demonstracija ekrane (4:3)</PresentationFormat>
  <Paragraphs>161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12</vt:i4>
      </vt:variant>
    </vt:vector>
  </HeadingPairs>
  <TitlesOfParts>
    <vt:vector size="13" baseType="lpstr">
      <vt:lpstr>Saulėgrąža</vt:lpstr>
      <vt:lpstr>„Nuo „krepšelio“ prie „klasės“ ...“</vt:lpstr>
      <vt:lpstr>Klasių komplektų ir mokinių skaičius juose</vt:lpstr>
      <vt:lpstr>Mokytojų kvalifikacija </vt:lpstr>
      <vt:lpstr>Savaitinių valandų skaičius </vt:lpstr>
      <vt:lpstr>2016 m. KK lėšų analizė ir palyginimas su MK metodikos lėšomis </vt:lpstr>
      <vt:lpstr>Iš jų:</vt:lpstr>
      <vt:lpstr>Lėšos skirtumui padengti</vt:lpstr>
      <vt:lpstr>Darbo apmokėjimo sąlygos</vt:lpstr>
      <vt:lpstr>Pirminės išvados (I)</vt:lpstr>
      <vt:lpstr>Pirminės išvados (II)</vt:lpstr>
      <vt:lpstr>Pirminės išvados (III)</vt:lpstr>
      <vt:lpstr>Pirminės išvados (IV)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Direktorius</dc:creator>
  <cp:lastModifiedBy>Direktorius</cp:lastModifiedBy>
  <cp:revision>30</cp:revision>
  <dcterms:created xsi:type="dcterms:W3CDTF">2016-03-14T17:16:19Z</dcterms:created>
  <dcterms:modified xsi:type="dcterms:W3CDTF">2016-03-21T14:17:52Z</dcterms:modified>
</cp:coreProperties>
</file>