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35" r:id="rId3"/>
    <p:sldId id="436" r:id="rId4"/>
    <p:sldId id="442" r:id="rId5"/>
    <p:sldId id="389" r:id="rId6"/>
    <p:sldId id="423" r:id="rId7"/>
    <p:sldId id="427" r:id="rId8"/>
    <p:sldId id="428" r:id="rId9"/>
    <p:sldId id="446" r:id="rId10"/>
    <p:sldId id="391" r:id="rId11"/>
    <p:sldId id="437" r:id="rId12"/>
    <p:sldId id="439" r:id="rId13"/>
    <p:sldId id="440" r:id="rId14"/>
    <p:sldId id="441" r:id="rId15"/>
    <p:sldId id="445" r:id="rId16"/>
    <p:sldId id="417" r:id="rId17"/>
    <p:sldId id="418" r:id="rId18"/>
    <p:sldId id="362" r:id="rId19"/>
    <p:sldId id="438" r:id="rId20"/>
    <p:sldId id="422" r:id="rId21"/>
    <p:sldId id="424" r:id="rId22"/>
    <p:sldId id="425" r:id="rId23"/>
    <p:sldId id="270" r:id="rId24"/>
  </p:sldIdLst>
  <p:sldSz cx="9144000" cy="6858000" type="screen4x3"/>
  <p:notesSz cx="9874250" cy="679767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.Daiva\AppData\Local\Microsoft\Windows\Temporary%20Internet%20Files\Content.Outlook\ODLNKXXT\Pagrindiniai_rezultat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01282541478076E-2"/>
          <c:y val="9.9584862253759093E-2"/>
          <c:w val="0.89209604416248134"/>
          <c:h val="0.79242841156439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'proc pasiskirtymas'!$B$2</c:f>
              <c:strCache>
                <c:ptCount val="1"/>
                <c:pt idx="0">
                  <c:v>Merginos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'proc pasiskirtymas'!$A$3:$A$52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</c:numCache>
            </c:numRef>
          </c:cat>
          <c:val>
            <c:numRef>
              <c:f>'proc pasiskirtymas'!$B$3:$B$52</c:f>
              <c:numCache>
                <c:formatCode>0.0</c:formatCode>
                <c:ptCount val="50"/>
                <c:pt idx="0">
                  <c:v>7.7041602465331274E-2</c:v>
                </c:pt>
                <c:pt idx="1">
                  <c:v>3.8520801232665637E-2</c:v>
                </c:pt>
                <c:pt idx="2">
                  <c:v>2.5680534155110426E-2</c:v>
                </c:pt>
                <c:pt idx="3">
                  <c:v>2.5680534155110426E-2</c:v>
                </c:pt>
                <c:pt idx="4">
                  <c:v>0</c:v>
                </c:pt>
                <c:pt idx="5">
                  <c:v>1.2840267077555213E-2</c:v>
                </c:pt>
                <c:pt idx="6">
                  <c:v>3.8520801232665637E-2</c:v>
                </c:pt>
                <c:pt idx="7">
                  <c:v>2.5680534155110426E-2</c:v>
                </c:pt>
                <c:pt idx="8">
                  <c:v>5.1361068310220852E-2</c:v>
                </c:pt>
                <c:pt idx="9">
                  <c:v>0.12840267077555212</c:v>
                </c:pt>
                <c:pt idx="10">
                  <c:v>0.32100667693888035</c:v>
                </c:pt>
                <c:pt idx="11">
                  <c:v>0.51361068310220848</c:v>
                </c:pt>
                <c:pt idx="12">
                  <c:v>0.73189522342064717</c:v>
                </c:pt>
                <c:pt idx="13">
                  <c:v>1.1042629686697483</c:v>
                </c:pt>
                <c:pt idx="14">
                  <c:v>1.7205957883923986</c:v>
                </c:pt>
                <c:pt idx="15">
                  <c:v>2.1700051361068309</c:v>
                </c:pt>
                <c:pt idx="16">
                  <c:v>2.9019003595274784</c:v>
                </c:pt>
                <c:pt idx="17">
                  <c:v>3.0816640986132513</c:v>
                </c:pt>
                <c:pt idx="18">
                  <c:v>4.5582948125321003</c:v>
                </c:pt>
                <c:pt idx="19">
                  <c:v>4.8536209553158702</c:v>
                </c:pt>
                <c:pt idx="20">
                  <c:v>5.4314329738058555</c:v>
                </c:pt>
                <c:pt idx="21">
                  <c:v>6.638418079096045</c:v>
                </c:pt>
                <c:pt idx="22">
                  <c:v>6.3687724704673858</c:v>
                </c:pt>
                <c:pt idx="23">
                  <c:v>6.0991268618387267</c:v>
                </c:pt>
                <c:pt idx="24">
                  <c:v>6.9851052901900363</c:v>
                </c:pt>
                <c:pt idx="25">
                  <c:v>6.5870570107858244</c:v>
                </c:pt>
                <c:pt idx="26">
                  <c:v>6.3687724704673858</c:v>
                </c:pt>
                <c:pt idx="27">
                  <c:v>6.2403697996918339</c:v>
                </c:pt>
                <c:pt idx="28">
                  <c:v>5.3543913713405242</c:v>
                </c:pt>
                <c:pt idx="29">
                  <c:v>4.6995377503852076</c:v>
                </c:pt>
                <c:pt idx="30">
                  <c:v>3.9804827940421159</c:v>
                </c:pt>
                <c:pt idx="31">
                  <c:v>3.5053929121725731</c:v>
                </c:pt>
                <c:pt idx="32">
                  <c:v>2.2855675398048279</c:v>
                </c:pt>
                <c:pt idx="33">
                  <c:v>2.2085259373394965</c:v>
                </c:pt>
                <c:pt idx="34">
                  <c:v>1.271186440677966</c:v>
                </c:pt>
                <c:pt idx="35">
                  <c:v>1.1042629686697483</c:v>
                </c:pt>
                <c:pt idx="36">
                  <c:v>0.75757575757575757</c:v>
                </c:pt>
                <c:pt idx="37">
                  <c:v>0.61633281972265019</c:v>
                </c:pt>
                <c:pt idx="38">
                  <c:v>0.2824858757062147</c:v>
                </c:pt>
                <c:pt idx="39">
                  <c:v>0.3081664098613251</c:v>
                </c:pt>
                <c:pt idx="40">
                  <c:v>0.20544427324088341</c:v>
                </c:pt>
                <c:pt idx="41">
                  <c:v>7.7041602465331274E-2</c:v>
                </c:pt>
                <c:pt idx="42">
                  <c:v>0.12840267077555212</c:v>
                </c:pt>
                <c:pt idx="43">
                  <c:v>5.1361068310220852E-2</c:v>
                </c:pt>
                <c:pt idx="44">
                  <c:v>1.2840267077555213E-2</c:v>
                </c:pt>
                <c:pt idx="45">
                  <c:v>3.8520801232665637E-2</c:v>
                </c:pt>
                <c:pt idx="46">
                  <c:v>0</c:v>
                </c:pt>
                <c:pt idx="47">
                  <c:v>1.2840267077555213E-2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</c:ser>
        <c:ser>
          <c:idx val="1"/>
          <c:order val="1"/>
          <c:tx>
            <c:strRef>
              <c:f>'proc pasiskirtymas'!$C$2</c:f>
              <c:strCache>
                <c:ptCount val="1"/>
                <c:pt idx="0">
                  <c:v>Vaikinai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'proc pasiskirtymas'!$A$3:$A$52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</c:numCache>
            </c:numRef>
          </c:cat>
          <c:val>
            <c:numRef>
              <c:f>'proc pasiskirtymas'!$C$3:$C$52</c:f>
              <c:numCache>
                <c:formatCode>0.0</c:formatCode>
                <c:ptCount val="50"/>
                <c:pt idx="0">
                  <c:v>0.24194767881445636</c:v>
                </c:pt>
                <c:pt idx="1">
                  <c:v>0</c:v>
                </c:pt>
                <c:pt idx="2">
                  <c:v>1.5121729925903523E-2</c:v>
                </c:pt>
                <c:pt idx="3">
                  <c:v>0</c:v>
                </c:pt>
                <c:pt idx="4">
                  <c:v>0</c:v>
                </c:pt>
                <c:pt idx="5">
                  <c:v>4.536518977771057E-2</c:v>
                </c:pt>
                <c:pt idx="6">
                  <c:v>4.536518977771057E-2</c:v>
                </c:pt>
                <c:pt idx="7">
                  <c:v>0.12097383940722818</c:v>
                </c:pt>
                <c:pt idx="8">
                  <c:v>0.16633902918493876</c:v>
                </c:pt>
                <c:pt idx="9">
                  <c:v>0.25706940874035988</c:v>
                </c:pt>
                <c:pt idx="10">
                  <c:v>0.37804324814758811</c:v>
                </c:pt>
                <c:pt idx="11">
                  <c:v>0.63511265688794794</c:v>
                </c:pt>
                <c:pt idx="12">
                  <c:v>1.1946166641463782</c:v>
                </c:pt>
                <c:pt idx="13">
                  <c:v>1.3155905035536066</c:v>
                </c:pt>
                <c:pt idx="14">
                  <c:v>1.6180251020716769</c:v>
                </c:pt>
                <c:pt idx="15">
                  <c:v>2.1926508392560109</c:v>
                </c:pt>
                <c:pt idx="16">
                  <c:v>2.9789807954029941</c:v>
                </c:pt>
                <c:pt idx="17">
                  <c:v>3.1906850143656436</c:v>
                </c:pt>
                <c:pt idx="18">
                  <c:v>3.6443369121427494</c:v>
                </c:pt>
                <c:pt idx="19">
                  <c:v>4.143353999697565</c:v>
                </c:pt>
                <c:pt idx="20">
                  <c:v>5.06577952517768</c:v>
                </c:pt>
                <c:pt idx="21">
                  <c:v>4.4911537879933467</c:v>
                </c:pt>
                <c:pt idx="22">
                  <c:v>5.2321185543626187</c:v>
                </c:pt>
                <c:pt idx="23">
                  <c:v>5.5043096930288824</c:v>
                </c:pt>
                <c:pt idx="24">
                  <c:v>6.1243006199909269</c:v>
                </c:pt>
                <c:pt idx="25">
                  <c:v>6.9559957659156204</c:v>
                </c:pt>
                <c:pt idx="26">
                  <c:v>5.8067442915469529</c:v>
                </c:pt>
                <c:pt idx="27">
                  <c:v>5.7613791017692426</c:v>
                </c:pt>
                <c:pt idx="28">
                  <c:v>5.3077272039921368</c:v>
                </c:pt>
                <c:pt idx="29">
                  <c:v>4.6574928171782854</c:v>
                </c:pt>
                <c:pt idx="30">
                  <c:v>4.5213972478451536</c:v>
                </c:pt>
                <c:pt idx="31">
                  <c:v>3.8862845909572057</c:v>
                </c:pt>
                <c:pt idx="32">
                  <c:v>3.2814153939210646</c:v>
                </c:pt>
                <c:pt idx="33">
                  <c:v>2.2531377589596251</c:v>
                </c:pt>
                <c:pt idx="34">
                  <c:v>1.9204597005897475</c:v>
                </c:pt>
                <c:pt idx="35">
                  <c:v>1.6331468319975806</c:v>
                </c:pt>
                <c:pt idx="36">
                  <c:v>1.3609556933313172</c:v>
                </c:pt>
                <c:pt idx="37">
                  <c:v>1.1643732042945714</c:v>
                </c:pt>
                <c:pt idx="38">
                  <c:v>0.80145168607288675</c:v>
                </c:pt>
                <c:pt idx="39">
                  <c:v>0.55950400725843041</c:v>
                </c:pt>
                <c:pt idx="40">
                  <c:v>0.46877362770300923</c:v>
                </c:pt>
                <c:pt idx="41">
                  <c:v>0.31755632844397397</c:v>
                </c:pt>
                <c:pt idx="42">
                  <c:v>0.16633902918493876</c:v>
                </c:pt>
                <c:pt idx="43">
                  <c:v>0.18146075911084228</c:v>
                </c:pt>
                <c:pt idx="44">
                  <c:v>9.073037955542114E-2</c:v>
                </c:pt>
                <c:pt idx="45">
                  <c:v>0.15121729925903524</c:v>
                </c:pt>
                <c:pt idx="46">
                  <c:v>6.0486919703614091E-2</c:v>
                </c:pt>
                <c:pt idx="47">
                  <c:v>4.536518977771057E-2</c:v>
                </c:pt>
                <c:pt idx="48">
                  <c:v>0</c:v>
                </c:pt>
                <c:pt idx="49">
                  <c:v>4.536518977771057E-2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6716032"/>
        <c:axId val="33512192"/>
      </c:barChart>
      <c:catAx>
        <c:axId val="3671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12192"/>
        <c:crosses val="autoZero"/>
        <c:auto val="1"/>
        <c:lblAlgn val="ctr"/>
        <c:lblOffset val="100"/>
        <c:tickLblSkip val="2"/>
        <c:noMultiLvlLbl val="0"/>
      </c:catAx>
      <c:valAx>
        <c:axId val="33512192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 %&quot;" sourceLinked="0"/>
        <c:majorTickMark val="out"/>
        <c:minorTickMark val="none"/>
        <c:tickLblPos val="nextTo"/>
        <c:crossAx val="36716032"/>
        <c:crosses val="autoZero"/>
        <c:crossBetween val="between"/>
        <c:majorUnit val="1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3861468494842556E-2"/>
          <c:y val="2.1169954630477845E-2"/>
          <c:w val="0.45451677807804902"/>
          <c:h val="7.8304937359376367E-2"/>
        </c:manualLayout>
      </c:layout>
      <c:overlay val="0"/>
      <c:txPr>
        <a:bodyPr/>
        <a:lstStyle/>
        <a:p>
          <a:pPr>
            <a:defRPr sz="1400"/>
          </a:pPr>
          <a:endParaRPr lang="lt-L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9636-BF7C-4E9B-8088-B6E2EA2B7681}" type="datetimeFigureOut">
              <a:rPr lang="lt-LT" smtClean="0"/>
              <a:t>2016.03.21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3398-85A5-4E8A-8C60-A9495D5B91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771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A013-36D9-4543-A321-676B7805279F}" type="datetimeFigureOut">
              <a:rPr lang="lt-LT" smtClean="0"/>
              <a:t>2016.03.21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2A64-ADAD-4525-A66D-503A3E2A183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665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2A64-ADAD-4525-A66D-503A3E2A1839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668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151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660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403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547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764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08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28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59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382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564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590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2015.09.17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NEC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CF4C-4C3E-44E0-A893-85B5C310825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205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zaminai.lt/56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://www.egzaminai.lt/failai/4757_Mokyklos_PUPP_profilis_pvz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c.lt/375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zaminai.lt/531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lt-LT" dirty="0" smtClean="0"/>
              <a:t>Ugdymo kokybės skirtumai regionuose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lt-LT" sz="2400" dirty="0" smtClean="0"/>
          </a:p>
          <a:p>
            <a:r>
              <a:rPr lang="lt-LT" sz="2400" dirty="0"/>
              <a:t>NEC </a:t>
            </a:r>
            <a:r>
              <a:rPr lang="lt-LT" sz="2400" dirty="0" smtClean="0"/>
              <a:t>direktorė  Saulė Vingelienė</a:t>
            </a:r>
          </a:p>
        </p:txBody>
      </p:sp>
    </p:spTree>
    <p:extLst>
      <p:ext uri="{BB962C8B-B14F-4D97-AF65-F5344CB8AC3E}">
        <p14:creationId xmlns:p14="http://schemas.microsoft.com/office/powerpoint/2010/main" val="24434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48072"/>
          </a:xfrm>
        </p:spPr>
        <p:txBody>
          <a:bodyPr>
            <a:normAutofit/>
          </a:bodyPr>
          <a:lstStyle/>
          <a:p>
            <a:r>
              <a:rPr lang="lt-LT" sz="2400" dirty="0" smtClean="0"/>
              <a:t>Didmiesčių </a:t>
            </a:r>
            <a:r>
              <a:rPr lang="lt-LT" sz="2400" dirty="0"/>
              <a:t>apibendrinto VBE pasiekimų rodiklio </a:t>
            </a:r>
            <a:r>
              <a:rPr lang="lt-LT" sz="2400" dirty="0" smtClean="0"/>
              <a:t>skirtumai</a:t>
            </a:r>
            <a:endParaRPr lang="lt-L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9087"/>
            <a:ext cx="6408712" cy="51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10</a:t>
            </a:fld>
            <a:endParaRPr lang="lt-LT"/>
          </a:p>
        </p:txBody>
      </p:sp>
      <p:cxnSp>
        <p:nvCxnSpPr>
          <p:cNvPr id="4" name="Straight Connector 3"/>
          <p:cNvCxnSpPr/>
          <p:nvPr/>
        </p:nvCxnSpPr>
        <p:spPr>
          <a:xfrm>
            <a:off x="2627784" y="3114193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4267"/>
          </a:xfrm>
        </p:spPr>
        <p:txBody>
          <a:bodyPr>
            <a:normAutofit/>
          </a:bodyPr>
          <a:lstStyle/>
          <a:p>
            <a:r>
              <a:rPr lang="lt-LT" sz="2800" dirty="0"/>
              <a:t>2013 </a:t>
            </a:r>
            <a:r>
              <a:rPr lang="lt-LT" sz="2800" dirty="0" err="1"/>
              <a:t>m</a:t>
            </a:r>
            <a:r>
              <a:rPr lang="lt-LT" sz="2800" dirty="0"/>
              <a:t>. PUPP ir 2015 </a:t>
            </a:r>
            <a:r>
              <a:rPr lang="lt-LT" sz="2800" dirty="0" err="1"/>
              <a:t>m</a:t>
            </a:r>
            <a:r>
              <a:rPr lang="lt-LT" sz="2800" dirty="0"/>
              <a:t>. VBE palyginimas. Matematika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11</a:t>
            </a:fld>
            <a:endParaRPr lang="lt-L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" y="980728"/>
            <a:ext cx="680402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861048"/>
            <a:ext cx="630396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88224" y="980728"/>
            <a:ext cx="1983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lt-LT" sz="2000" dirty="0">
                <a:solidFill>
                  <a:prstClr val="black"/>
                </a:solidFill>
              </a:rPr>
              <a:t>Skelbiami PUPP rezultatai pagal mokyklas ir savivaldybes: </a:t>
            </a:r>
            <a:r>
              <a:rPr lang="lt-LT" sz="2000" dirty="0">
                <a:solidFill>
                  <a:prstClr val="black"/>
                </a:solidFill>
                <a:hlinkClick r:id="rId4"/>
              </a:rPr>
              <a:t>http://www.egzaminai.lt/562/</a:t>
            </a:r>
            <a:r>
              <a:rPr lang="lt-LT" sz="2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54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lt-LT" sz="3200" dirty="0" smtClean="0"/>
              <a:t>Lietuvių kalbos PUPP. 2015 </a:t>
            </a:r>
            <a:r>
              <a:rPr lang="lt-LT" sz="3200" dirty="0" err="1" smtClean="0"/>
              <a:t>m</a:t>
            </a:r>
            <a:r>
              <a:rPr lang="lt-LT" sz="3200" dirty="0" smtClean="0"/>
              <a:t>. Vidurkis 6,33</a:t>
            </a:r>
            <a:endParaRPr lang="lt-L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12</a:t>
            </a:fld>
            <a:endParaRPr lang="lt-L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22132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t-LT" sz="3200" dirty="0" smtClean="0"/>
              <a:t>Matematikos PUPP. 2015 </a:t>
            </a:r>
            <a:r>
              <a:rPr lang="lt-LT" sz="3200" dirty="0" err="1" smtClean="0"/>
              <a:t>m</a:t>
            </a:r>
            <a:r>
              <a:rPr lang="lt-LT" sz="3200" dirty="0" smtClean="0"/>
              <a:t>. Vidurkis 5,59</a:t>
            </a:r>
            <a:endParaRPr lang="lt-L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13</a:t>
            </a:fld>
            <a:endParaRPr lang="lt-L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1982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lt-LT" sz="3200" dirty="0" smtClean="0"/>
              <a:t>Skirtumai pagal lytį</a:t>
            </a:r>
            <a:endParaRPr 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858964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 smtClean="0"/>
              <a:t>               Lietuvių kalba                                                                 Matematika</a:t>
            </a:r>
            <a:endParaRPr lang="lt-L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14</a:t>
            </a:fld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0" y="860763"/>
            <a:ext cx="2435562" cy="26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65069"/>
            <a:ext cx="30114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1469"/>
            <a:ext cx="24939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35" y="860764"/>
            <a:ext cx="2189042" cy="2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82" y="3284984"/>
            <a:ext cx="4042325" cy="23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476672"/>
          </a:xfrm>
        </p:spPr>
        <p:txBody>
          <a:bodyPr>
            <a:normAutofit/>
          </a:bodyPr>
          <a:lstStyle/>
          <a:p>
            <a:r>
              <a:rPr lang="lt-LT" sz="2400" dirty="0"/>
              <a:t>Nacionalinis matematinio ir gamtamokslinio raštingumo konkursas</a:t>
            </a:r>
            <a:endParaRPr lang="lt-L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15</a:t>
            </a:fld>
            <a:endParaRPr lang="lt-LT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56792"/>
            <a:ext cx="836327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65196"/>
              </p:ext>
            </p:extLst>
          </p:nvPr>
        </p:nvGraphicFramePr>
        <p:xfrm>
          <a:off x="107504" y="1952836"/>
          <a:ext cx="6768752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49870" y="47667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/>
              <a:t>2014 </a:t>
            </a:r>
            <a:r>
              <a:rPr lang="lt-LT" sz="1400" dirty="0" err="1" smtClean="0"/>
              <a:t>m</a:t>
            </a:r>
            <a:r>
              <a:rPr lang="lt-LT" sz="1400" dirty="0" smtClean="0"/>
              <a:t>.</a:t>
            </a:r>
            <a:endParaRPr lang="lt-LT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124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2015 </a:t>
            </a:r>
            <a:r>
              <a:rPr lang="lt-LT" dirty="0" err="1" smtClean="0"/>
              <a:t>m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13" name="Rectangle 12"/>
          <p:cNvSpPr/>
          <p:nvPr/>
        </p:nvSpPr>
        <p:spPr>
          <a:xfrm>
            <a:off x="6696236" y="4869160"/>
            <a:ext cx="2268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V</a:t>
            </a:r>
            <a:r>
              <a:rPr lang="lt-LT" sz="1400" dirty="0" smtClean="0"/>
              <a:t>aikinų </a:t>
            </a:r>
            <a:r>
              <a:rPr lang="lt-LT" sz="1400" dirty="0"/>
              <a:t>surinktų taškų vidurkis – </a:t>
            </a:r>
            <a:r>
              <a:rPr lang="lt-LT" sz="1400" dirty="0" smtClean="0">
                <a:solidFill>
                  <a:srgbClr val="FF0000"/>
                </a:solidFill>
              </a:rPr>
              <a:t>24,6</a:t>
            </a:r>
            <a:r>
              <a:rPr lang="lt-LT" sz="1400" dirty="0" smtClean="0"/>
              <a:t>, </a:t>
            </a:r>
            <a:r>
              <a:rPr lang="lt-LT" sz="1400" dirty="0"/>
              <a:t>merginų – </a:t>
            </a:r>
            <a:r>
              <a:rPr lang="lt-LT" sz="1400" dirty="0" smtClean="0">
                <a:solidFill>
                  <a:srgbClr val="FF0000"/>
                </a:solidFill>
              </a:rPr>
              <a:t>24,0</a:t>
            </a:r>
            <a:r>
              <a:rPr lang="lt-LT" sz="1400" dirty="0" smtClean="0"/>
              <a:t>.</a:t>
            </a:r>
            <a:endParaRPr lang="lt-LT" sz="1400" dirty="0"/>
          </a:p>
        </p:txBody>
      </p:sp>
      <p:sp>
        <p:nvSpPr>
          <p:cNvPr id="14" name="Rectangle 13"/>
          <p:cNvSpPr/>
          <p:nvPr/>
        </p:nvSpPr>
        <p:spPr>
          <a:xfrm>
            <a:off x="6696236" y="2705697"/>
            <a:ext cx="2447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/>
              <a:t>V</a:t>
            </a:r>
            <a:r>
              <a:rPr lang="lt-LT" sz="1400" dirty="0" smtClean="0"/>
              <a:t>aikinų </a:t>
            </a:r>
            <a:r>
              <a:rPr lang="lt-LT" sz="1400" dirty="0"/>
              <a:t>surinktų taškų vidurkis – </a:t>
            </a:r>
            <a:r>
              <a:rPr lang="lt-LT" sz="1400" dirty="0">
                <a:solidFill>
                  <a:srgbClr val="FF0000"/>
                </a:solidFill>
              </a:rPr>
              <a:t>32,6</a:t>
            </a:r>
            <a:r>
              <a:rPr lang="lt-LT" sz="1400" dirty="0"/>
              <a:t>, merginų – </a:t>
            </a:r>
            <a:r>
              <a:rPr lang="lt-LT" sz="1400" dirty="0">
                <a:solidFill>
                  <a:srgbClr val="FF0000"/>
                </a:solidFill>
              </a:rPr>
              <a:t>31,2</a:t>
            </a:r>
            <a:r>
              <a:rPr lang="lt-LT" sz="1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8" y="703349"/>
            <a:ext cx="3536574" cy="201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2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2630"/>
            <a:ext cx="8229600" cy="562074"/>
          </a:xfrm>
        </p:spPr>
        <p:txBody>
          <a:bodyPr>
            <a:noAutofit/>
          </a:bodyPr>
          <a:lstStyle/>
          <a:p>
            <a:r>
              <a:rPr lang="lt-LT" sz="3600" dirty="0" smtClean="0"/>
              <a:t>Grįžtamoji informacija mokiniams. PUPP</a:t>
            </a:r>
            <a:endParaRPr lang="lt-L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00" y="1124744"/>
            <a:ext cx="1907704" cy="1872208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Mokinio PUPP profilis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05881"/>
            <a:ext cx="6912768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6" y="3926585"/>
            <a:ext cx="5686772" cy="289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12" y="4647493"/>
            <a:ext cx="224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Gavo 10334 mokiniai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4145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Grįžtamoji informacija mokykloms. PUPP</a:t>
            </a:r>
            <a:endParaRPr lang="lt-L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266429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Mokyklos PUPP profilis</a:t>
            </a:r>
          </a:p>
          <a:p>
            <a:pPr marL="0" indent="0">
              <a:buNone/>
            </a:pPr>
            <a:r>
              <a:rPr lang="lt-LT" sz="1900" u="sng" dirty="0">
                <a:hlinkClick r:id="rId2"/>
              </a:rPr>
              <a:t>http://www.egzaminai.lt/failai/4757_Mokyklos_PUPP_profilis_pvz3.pdf</a:t>
            </a:r>
            <a:r>
              <a:rPr lang="lt-LT" sz="19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590913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7863"/>
            <a:ext cx="6423025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6182" y="5026600"/>
            <a:ext cx="224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Gavo 209 mokyklos</a:t>
            </a:r>
          </a:p>
          <a:p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5259"/>
            <a:ext cx="8229600" cy="725487"/>
          </a:xfrm>
        </p:spPr>
        <p:txBody>
          <a:bodyPr>
            <a:normAutofit/>
          </a:bodyPr>
          <a:lstStyle/>
          <a:p>
            <a:r>
              <a:rPr lang="lt-LT" sz="3200" dirty="0" smtClean="0"/>
              <a:t>VBE analizės mokykloms</a:t>
            </a:r>
            <a:endParaRPr 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05" y="908721"/>
            <a:ext cx="8229600" cy="3933920"/>
          </a:xfrm>
        </p:spPr>
        <p:txBody>
          <a:bodyPr>
            <a:normAutofit/>
          </a:bodyPr>
          <a:lstStyle/>
          <a:p>
            <a:endParaRPr lang="lt-L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68" y="4471159"/>
            <a:ext cx="3384376" cy="22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71160"/>
            <a:ext cx="3384374" cy="22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600301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18</a:t>
            </a:fld>
            <a:endParaRPr lang="lt-LT"/>
          </a:p>
        </p:txBody>
      </p:sp>
      <p:sp>
        <p:nvSpPr>
          <p:cNvPr id="5" name="Oval 4"/>
          <p:cNvSpPr/>
          <p:nvPr/>
        </p:nvSpPr>
        <p:spPr>
          <a:xfrm>
            <a:off x="1847594" y="1472275"/>
            <a:ext cx="42015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 8"/>
          <p:cNvSpPr/>
          <p:nvPr/>
        </p:nvSpPr>
        <p:spPr>
          <a:xfrm rot="5400000">
            <a:off x="3630429" y="-692821"/>
            <a:ext cx="420150" cy="4919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6516216" y="1834056"/>
            <a:ext cx="224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Užsisakė </a:t>
            </a:r>
            <a:r>
              <a:rPr lang="lt-LT" b="1" dirty="0" smtClean="0"/>
              <a:t>145 </a:t>
            </a:r>
            <a:r>
              <a:rPr lang="lt-LT" b="1" dirty="0"/>
              <a:t>mokyklos</a:t>
            </a:r>
          </a:p>
          <a:p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0683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lt-LT" sz="3600" dirty="0">
                <a:solidFill>
                  <a:prstClr val="black"/>
                </a:solidFill>
                <a:ea typeface="Calibri"/>
                <a:cs typeface="Times New Roman"/>
              </a:rPr>
              <a:t>NMPT </a:t>
            </a:r>
            <a:r>
              <a:rPr lang="lt-LT" sz="3600" dirty="0" smtClean="0">
                <a:solidFill>
                  <a:prstClr val="black"/>
                </a:solidFill>
                <a:ea typeface="Calibri"/>
                <a:cs typeface="Times New Roman"/>
              </a:rPr>
              <a:t>išvados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/>
              <a:t>Nustatyti dideli mokytojų darbo efektyvumo skirtumai.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" y="1638092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09" y="2780928"/>
            <a:ext cx="4709439" cy="33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504" y="12687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Apibendrintų pasiekimų rodiklių </a:t>
            </a:r>
            <a:r>
              <a:rPr lang="lt-LT" dirty="0" smtClean="0"/>
              <a:t>vidurkiai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559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Pasiekimų lygmenys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lt-LT" dirty="0" smtClean="0"/>
              <a:t>Turinys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lt-LT" dirty="0" smtClean="0"/>
              <a:t>VBE ir MBE rinkimasis</a:t>
            </a:r>
          </a:p>
          <a:p>
            <a:r>
              <a:rPr lang="lt-LT" dirty="0" smtClean="0"/>
              <a:t>Regionų palyginimas pagal VBE rezultatus</a:t>
            </a:r>
          </a:p>
          <a:p>
            <a:r>
              <a:rPr lang="lt-LT" dirty="0" smtClean="0"/>
              <a:t>PUPP rezultatai</a:t>
            </a:r>
          </a:p>
          <a:p>
            <a:r>
              <a:rPr lang="lt-LT" dirty="0" smtClean="0"/>
              <a:t>Analizės mokykloms</a:t>
            </a:r>
          </a:p>
          <a:p>
            <a:r>
              <a:rPr lang="lt-LT" dirty="0" smtClean="0"/>
              <a:t>Pasiruošimas 2016 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1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794"/>
            <a:ext cx="8229600" cy="1143000"/>
          </a:xfrm>
        </p:spPr>
        <p:txBody>
          <a:bodyPr>
            <a:normAutofit/>
          </a:bodyPr>
          <a:lstStyle/>
          <a:p>
            <a:r>
              <a:rPr lang="lt-LT" sz="2800" dirty="0"/>
              <a:t>Savivaldybių rezultatų palyginimas pagal jungtinius 2012 ir 2014 metų NMPT </a:t>
            </a:r>
            <a:r>
              <a:rPr lang="lt-LT" sz="2800" dirty="0" smtClean="0"/>
              <a:t>rezultatus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lt-LT" sz="2000" dirty="0" smtClean="0"/>
              <a:t>8 klasė</a:t>
            </a:r>
            <a:endParaRPr lang="lt-L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24" y="3677634"/>
            <a:ext cx="613886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1388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lt-LT" sz="2800" dirty="0" smtClean="0"/>
              <a:t>Pasiruošimas 2016 </a:t>
            </a:r>
            <a:r>
              <a:rPr lang="lt-LT" sz="2800" dirty="0" err="1" smtClean="0"/>
              <a:t>m</a:t>
            </a:r>
            <a:r>
              <a:rPr lang="lt-LT" sz="2800" dirty="0" smtClean="0"/>
              <a:t>.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361459"/>
          </a:xfrm>
        </p:spPr>
        <p:txBody>
          <a:bodyPr>
            <a:noAutofit/>
          </a:bodyPr>
          <a:lstStyle/>
          <a:p>
            <a:r>
              <a:rPr lang="lt-LT" sz="2000" dirty="0" smtClean="0"/>
              <a:t>Patikslintos istorijos ir geografijos VBE programos.</a:t>
            </a:r>
          </a:p>
          <a:p>
            <a:r>
              <a:rPr lang="lt-LT" sz="2000" dirty="0" smtClean="0"/>
              <a:t>Atnaujinta </a:t>
            </a:r>
            <a:r>
              <a:rPr lang="lt-LT" sz="2000" dirty="0"/>
              <a:t>VBE kandidatų darbų vertinimo mokymo elektroninė </a:t>
            </a:r>
            <a:r>
              <a:rPr lang="lt-LT" sz="2000" dirty="0" smtClean="0"/>
              <a:t>aplinka. Prie </a:t>
            </a:r>
            <a:r>
              <a:rPr lang="lt-LT" sz="2000" dirty="0"/>
              <a:t>sistemos </a:t>
            </a:r>
            <a:r>
              <a:rPr lang="lt-LT" sz="2000" dirty="0" smtClean="0"/>
              <a:t>gali </a:t>
            </a:r>
            <a:r>
              <a:rPr lang="lt-LT" sz="2000" dirty="0"/>
              <a:t>jungtis ne tik būsimieji mokinių egzaminų darbų vertintojai, bet ir visi mokytojai, norintys tobulinti savo vertinimo kompetenciją</a:t>
            </a:r>
            <a:r>
              <a:rPr lang="lt-LT" sz="2000" dirty="0" smtClean="0"/>
              <a:t>.</a:t>
            </a:r>
          </a:p>
          <a:p>
            <a:r>
              <a:rPr lang="lt-LT" sz="2000" dirty="0"/>
              <a:t>Siekiant, kad VBE programose aprašytus reikalavimus vienodai suprastų mokiniai, mokytojai, egzamino užduočių rengėjai ir recenzentai NEC tinklalapyje paskelbti </a:t>
            </a:r>
            <a:r>
              <a:rPr lang="en-GB" sz="2000" dirty="0" err="1"/>
              <a:t>patikslinti</a:t>
            </a:r>
            <a:r>
              <a:rPr lang="en-GB" sz="2000" dirty="0"/>
              <a:t> </a:t>
            </a:r>
            <a:r>
              <a:rPr lang="en-GB" sz="2000" dirty="0" err="1"/>
              <a:t>kriterinio</a:t>
            </a:r>
            <a:r>
              <a:rPr lang="en-GB" sz="2000" dirty="0"/>
              <a:t> </a:t>
            </a:r>
            <a:r>
              <a:rPr lang="en-GB" sz="2000" dirty="0" err="1"/>
              <a:t>vertinimo</a:t>
            </a:r>
            <a:r>
              <a:rPr lang="en-GB" sz="2000" dirty="0"/>
              <a:t> </a:t>
            </a:r>
            <a:r>
              <a:rPr lang="en-GB" sz="2000" dirty="0" err="1"/>
              <a:t>pasiekim</a:t>
            </a:r>
            <a:r>
              <a:rPr lang="lt-LT" sz="2000" dirty="0"/>
              <a:t>ų</a:t>
            </a:r>
            <a:r>
              <a:rPr lang="en-GB" sz="2000" dirty="0"/>
              <a:t> </a:t>
            </a:r>
            <a:r>
              <a:rPr lang="en-GB" sz="2000" dirty="0" err="1"/>
              <a:t>lygi</a:t>
            </a:r>
            <a:r>
              <a:rPr lang="lt-LT" sz="2000" dirty="0"/>
              <a:t>ų</a:t>
            </a:r>
            <a:r>
              <a:rPr lang="en-GB" sz="2000" dirty="0"/>
              <a:t> </a:t>
            </a:r>
            <a:r>
              <a:rPr lang="en-GB" sz="2000" dirty="0" err="1"/>
              <a:t>apra</a:t>
            </a:r>
            <a:r>
              <a:rPr lang="lt-LT" sz="2000" dirty="0"/>
              <a:t>š</a:t>
            </a:r>
            <a:r>
              <a:rPr lang="en-GB" sz="2000" dirty="0" err="1"/>
              <a:t>ai</a:t>
            </a:r>
            <a:r>
              <a:rPr lang="en-GB" sz="2000" dirty="0"/>
              <a:t> ir </a:t>
            </a:r>
            <a:r>
              <a:rPr lang="lt-LT" sz="2000" dirty="0"/>
              <a:t>juos iliustruojantys pavyzdžiai: </a:t>
            </a:r>
            <a:r>
              <a:rPr lang="lt-LT" sz="2000" dirty="0">
                <a:hlinkClick r:id="rId2"/>
              </a:rPr>
              <a:t>http://www.nec.lt/536/</a:t>
            </a:r>
            <a:r>
              <a:rPr lang="lt-LT" sz="2000" dirty="0"/>
              <a:t>.</a:t>
            </a:r>
          </a:p>
          <a:p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7680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t-LT" sz="2800" dirty="0" smtClean="0"/>
              <a:t>Atliktos analizės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/>
              <a:t>VBE:</a:t>
            </a:r>
          </a:p>
          <a:p>
            <a:r>
              <a:rPr lang="lt-LT" sz="2400" dirty="0" smtClean="0"/>
              <a:t>Lietuvių </a:t>
            </a:r>
            <a:r>
              <a:rPr lang="lt-LT" sz="2400" dirty="0"/>
              <a:t>kalbos ir </a:t>
            </a:r>
            <a:r>
              <a:rPr lang="lt-LT" sz="2400" dirty="0" smtClean="0"/>
              <a:t>literatūros</a:t>
            </a:r>
          </a:p>
          <a:p>
            <a:r>
              <a:rPr lang="lt-LT" sz="2400" dirty="0"/>
              <a:t>Biologijos (</a:t>
            </a:r>
            <a:r>
              <a:rPr lang="lt-LT" sz="2400" dirty="0">
                <a:hlinkClick r:id="rId2"/>
              </a:rPr>
              <a:t>http://www.egzaminai.lt/531</a:t>
            </a:r>
            <a:r>
              <a:rPr lang="lt-LT" sz="2400" dirty="0" smtClean="0">
                <a:hlinkClick r:id="rId2"/>
              </a:rPr>
              <a:t>/</a:t>
            </a:r>
            <a:r>
              <a:rPr lang="lt-LT" sz="2400" dirty="0" smtClean="0"/>
              <a:t>) </a:t>
            </a:r>
            <a:endParaRPr lang="lt-LT" sz="2400" dirty="0"/>
          </a:p>
          <a:p>
            <a:pPr marL="0" indent="0">
              <a:buNone/>
            </a:pPr>
            <a:endParaRPr lang="lt-LT" sz="2400" dirty="0" smtClean="0"/>
          </a:p>
          <a:p>
            <a:pPr marL="0" indent="0">
              <a:buNone/>
            </a:pPr>
            <a:r>
              <a:rPr lang="lt-LT" sz="2400" dirty="0" smtClean="0"/>
              <a:t>MBE:</a:t>
            </a:r>
          </a:p>
          <a:p>
            <a:r>
              <a:rPr lang="lt-LT" sz="2400" dirty="0"/>
              <a:t>Lietuvių kalbos ir </a:t>
            </a:r>
            <a:r>
              <a:rPr lang="lt-LT" sz="2400" dirty="0" smtClean="0"/>
              <a:t>literatūros vertinimo</a:t>
            </a:r>
          </a:p>
          <a:p>
            <a:r>
              <a:rPr lang="lt-LT" sz="2400" dirty="0" smtClean="0"/>
              <a:t>Menų</a:t>
            </a:r>
            <a:endParaRPr lang="lt-LT" sz="2400" dirty="0"/>
          </a:p>
          <a:p>
            <a:r>
              <a:rPr lang="lt-LT" sz="2400" dirty="0" smtClean="0"/>
              <a:t>Technologijų</a:t>
            </a:r>
          </a:p>
          <a:p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6607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dirty="0" smtClean="0"/>
              <a:t>Gal </a:t>
            </a:r>
            <a:r>
              <a:rPr lang="lt-LT" smtClean="0"/>
              <a:t>turite klausimų?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07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3</a:t>
            </a:fld>
            <a:endParaRPr lang="lt-L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58"/>
            <a:ext cx="8640960" cy="675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56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4</a:t>
            </a:fld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069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5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lt-LT" sz="2800" dirty="0" smtClean="0"/>
              <a:t>Apibendrinto </a:t>
            </a:r>
            <a:r>
              <a:rPr lang="lt-LT" sz="2800" dirty="0"/>
              <a:t>VBE rodiklio reikšmės pagal </a:t>
            </a:r>
            <a:r>
              <a:rPr lang="lt-LT" sz="2800" dirty="0" smtClean="0"/>
              <a:t>savivaldybes</a:t>
            </a:r>
            <a:endParaRPr lang="lt-LT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4176464" cy="319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157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2014 </a:t>
            </a:r>
            <a:r>
              <a:rPr lang="lt-LT" dirty="0" err="1"/>
              <a:t>m</a:t>
            </a:r>
            <a:r>
              <a:rPr lang="lt-LT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83" y="2204864"/>
            <a:ext cx="4644008" cy="34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2015 </a:t>
            </a:r>
            <a:r>
              <a:rPr lang="lt-LT" dirty="0" err="1" smtClean="0"/>
              <a:t>m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7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lt-LT" sz="2400" dirty="0" smtClean="0"/>
              <a:t>Apibendrinto VBE rodiklio kaita savivaldybėse</a:t>
            </a:r>
            <a:endParaRPr lang="lt-L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3" y="836712"/>
            <a:ext cx="4891136" cy="294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704390" cy="28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6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lt-LT" sz="2400" dirty="0" smtClean="0"/>
              <a:t>Skirtingų vietovių apibendrinto </a:t>
            </a:r>
            <a:r>
              <a:rPr lang="lt-LT" sz="2400" dirty="0"/>
              <a:t>VBE pasiekimų rodiklio skirtumai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4" y="773868"/>
            <a:ext cx="6408712" cy="51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57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lt-LT" sz="2800" dirty="0"/>
              <a:t>Skirtingų vietovių mokyklų pasiskirstymas procentais pagal apibendrintą VBE </a:t>
            </a:r>
            <a:r>
              <a:rPr lang="lt-LT" sz="2800" dirty="0" smtClean="0"/>
              <a:t>rodiklį</a:t>
            </a:r>
            <a:endParaRPr lang="lt-LT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272808" cy="39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8</a:t>
            </a:fld>
            <a:endParaRPr lang="lt-LT"/>
          </a:p>
        </p:txBody>
      </p:sp>
      <p:sp>
        <p:nvSpPr>
          <p:cNvPr id="4" name="Arc 3"/>
          <p:cNvSpPr/>
          <p:nvPr/>
        </p:nvSpPr>
        <p:spPr>
          <a:xfrm rot="1276969" flipV="1">
            <a:off x="487476" y="1843057"/>
            <a:ext cx="7407258" cy="1464363"/>
          </a:xfrm>
          <a:prstGeom prst="arc">
            <a:avLst>
              <a:gd name="adj1" fmla="val 12279982"/>
              <a:gd name="adj2" fmla="val 2131539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Arc 8"/>
          <p:cNvSpPr/>
          <p:nvPr/>
        </p:nvSpPr>
        <p:spPr>
          <a:xfrm rot="9805314">
            <a:off x="1365352" y="2306141"/>
            <a:ext cx="7407258" cy="930754"/>
          </a:xfrm>
          <a:prstGeom prst="arc">
            <a:avLst>
              <a:gd name="adj1" fmla="val 11518752"/>
              <a:gd name="adj2" fmla="val 21315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02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548680"/>
          </a:xfrm>
        </p:spPr>
        <p:txBody>
          <a:bodyPr>
            <a:normAutofit/>
          </a:bodyPr>
          <a:lstStyle/>
          <a:p>
            <a:r>
              <a:rPr lang="lt-LT" sz="2400" dirty="0"/>
              <a:t>Nacionalinis matematinio ir gamtamokslinio raštingumo konkursas</a:t>
            </a:r>
            <a:endParaRPr lang="lt-L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9</a:t>
            </a:fld>
            <a:endParaRPr lang="lt-LT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56792"/>
            <a:ext cx="836327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6219532" cy="3558009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21359"/>
              </p:ext>
            </p:extLst>
          </p:nvPr>
        </p:nvGraphicFramePr>
        <p:xfrm>
          <a:off x="3899166" y="4625553"/>
          <a:ext cx="5143772" cy="113209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46539"/>
                <a:gridCol w="1566851"/>
                <a:gridCol w="1306695"/>
                <a:gridCol w="1223687"/>
              </a:tblGrid>
              <a:tr h="276195">
                <a:tc>
                  <a:txBody>
                    <a:bodyPr/>
                    <a:lstStyle/>
                    <a:p>
                      <a:endParaRPr lang="lt-LT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 smtClean="0"/>
                        <a:t>Didmiestis</a:t>
                      </a:r>
                      <a:endParaRPr lang="lt-LT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 smtClean="0"/>
                        <a:t>Miestas</a:t>
                      </a:r>
                      <a:endParaRPr lang="lt-LT" sz="16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 smtClean="0"/>
                        <a:t>Kaimas</a:t>
                      </a:r>
                      <a:endParaRPr lang="lt-LT" sz="1600" b="1" dirty="0"/>
                    </a:p>
                  </a:txBody>
                  <a:tcPr marL="9525" marR="9525" marT="9525" marB="0" anchor="ctr"/>
                </a:tc>
              </a:tr>
              <a:tr h="2761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klasė</a:t>
                      </a:r>
                      <a:endParaRPr lang="lt-LT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23,4</a:t>
                      </a:r>
                      <a:endParaRPr lang="lt-L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084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klasė</a:t>
                      </a:r>
                      <a:endParaRPr lang="lt-LT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25,8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24,5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22,5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12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klasė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26,7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25,5</a:t>
                      </a:r>
                      <a:endParaRPr lang="lt-L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t-LT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23,8</a:t>
                      </a:r>
                      <a:endParaRPr lang="lt-L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66796" y="41638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/>
              <a:t>Vidutiniškai surinktų taškų skaičius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853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C_šablona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NEC_šablonas2</Template>
  <TotalTime>3398</TotalTime>
  <Words>361</Words>
  <Application>Microsoft Office PowerPoint</Application>
  <PresentationFormat>Demonstracija ekrane (4:3)</PresentationFormat>
  <Paragraphs>91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4" baseType="lpstr">
      <vt:lpstr>NEC_šablonas2</vt:lpstr>
      <vt:lpstr>Ugdymo kokybės skirtumai regionuose</vt:lpstr>
      <vt:lpstr>Turinys</vt:lpstr>
      <vt:lpstr>PowerPoint pristatymas</vt:lpstr>
      <vt:lpstr>PowerPoint pristatymas</vt:lpstr>
      <vt:lpstr>Apibendrinto VBE rodiklio reikšmės pagal savivaldybes</vt:lpstr>
      <vt:lpstr>Apibendrinto VBE rodiklio kaita savivaldybėse</vt:lpstr>
      <vt:lpstr>Skirtingų vietovių apibendrinto VBE pasiekimų rodiklio skirtumai</vt:lpstr>
      <vt:lpstr>Skirtingų vietovių mokyklų pasiskirstymas procentais pagal apibendrintą VBE rodiklį</vt:lpstr>
      <vt:lpstr>Nacionalinis matematinio ir gamtamokslinio raštingumo konkursas</vt:lpstr>
      <vt:lpstr>Didmiesčių apibendrinto VBE pasiekimų rodiklio skirtumai</vt:lpstr>
      <vt:lpstr>2013 m. PUPP ir 2015 m. VBE palyginimas. Matematika</vt:lpstr>
      <vt:lpstr>Lietuvių kalbos PUPP. 2015 m. Vidurkis 6,33</vt:lpstr>
      <vt:lpstr>Matematikos PUPP. 2015 m. Vidurkis 5,59</vt:lpstr>
      <vt:lpstr>Skirtumai pagal lytį</vt:lpstr>
      <vt:lpstr>Nacionalinis matematinio ir gamtamokslinio raštingumo konkursas</vt:lpstr>
      <vt:lpstr>Grįžtamoji informacija mokiniams. PUPP</vt:lpstr>
      <vt:lpstr>Grįžtamoji informacija mokykloms. PUPP</vt:lpstr>
      <vt:lpstr>VBE analizės mokykloms</vt:lpstr>
      <vt:lpstr>NMPT išvados</vt:lpstr>
      <vt:lpstr>Savivaldybių rezultatų palyginimas pagal jungtinius 2012 ir 2014 metų NMPT rezultatus</vt:lpstr>
      <vt:lpstr>Pasiruošimas 2016 m.</vt:lpstr>
      <vt:lpstr>Atliktos analizės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Saulė Vingelienė</dc:creator>
  <cp:lastModifiedBy>Direktorius</cp:lastModifiedBy>
  <cp:revision>153</cp:revision>
  <cp:lastPrinted>2015-09-17T06:22:15Z</cp:lastPrinted>
  <dcterms:created xsi:type="dcterms:W3CDTF">2013-12-05T15:33:12Z</dcterms:created>
  <dcterms:modified xsi:type="dcterms:W3CDTF">2016-03-21T14:21:10Z</dcterms:modified>
</cp:coreProperties>
</file>