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D57C4D3D-A521-E322-DE3B-5F5690FD84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A05AD516-76F2-701B-BDEB-DA80EA9BEE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t-LT"/>
              <a:t>2022-08-31</a:t>
            </a:r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8C5FB386-F0D9-3597-FE58-8A38D8A614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13760855-5D75-7B61-E023-C9B4F3BF93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FE473-A3E9-498E-94F8-97B1487C49E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915814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t-LT"/>
              <a:t>2022-08-31</a:t>
            </a:r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80553-65D1-4744-BA28-094B8B7F20A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580404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ruošinio paantraštės stiliui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2022-11-02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222F94-086E-4CE0-B5AC-B857E2714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4936" cy="6120680"/>
          </a:xfrm>
        </p:spPr>
        <p:txBody>
          <a:bodyPr>
            <a:noAutofit/>
          </a:bodyPr>
          <a:lstStyle/>
          <a:p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LIETUVOS GIMNAZIJŲ ASOCIACIJOS KONFERENCIJA </a:t>
            </a:r>
            <a:b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b="1" dirty="0">
                <a:solidFill>
                  <a:srgbClr val="222222"/>
                </a:solidFill>
                <a:latin typeface="Times New Roman" panose="02020603050405020304" pitchFamily="18" charset="0"/>
              </a:rPr>
              <a:t>„</a:t>
            </a:r>
            <a:r>
              <a:rPr lang="pt-BR" sz="3200" b="1" i="0" u="none" strike="noStrike" cap="all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Švietimo reforma. Tarp vizijų ir realybės</a:t>
            </a:r>
            <a:r>
              <a:rPr lang="pt-BR" sz="3200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lt-LT" sz="3200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lt-LT" sz="3200" dirty="0"/>
              <a:t/>
            </a:r>
            <a:br>
              <a:rPr lang="lt-LT" sz="3200" dirty="0"/>
            </a:b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dirty="0"/>
              <a:t/>
            </a:r>
            <a:br>
              <a:rPr lang="lt-LT" sz="3200" dirty="0"/>
            </a:b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2022-11-03</a:t>
            </a:r>
            <a:r>
              <a:rPr lang="lt-LT" sz="3200" u="sng" dirty="0"/>
              <a:t/>
            </a:r>
            <a:br>
              <a:rPr lang="lt-LT" sz="3200" u="sng" dirty="0"/>
            </a:br>
            <a:r>
              <a:rPr lang="lt-LT" sz="3200" u="sng" dirty="0"/>
              <a:t/>
            </a:r>
            <a:br>
              <a:rPr lang="lt-LT" sz="3200" u="sng" dirty="0"/>
            </a:br>
            <a:endParaRPr lang="lt-LT" sz="1600" dirty="0"/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CCFFCB83-D598-D17D-A4C6-62765C841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352" y="571099"/>
            <a:ext cx="2256187" cy="220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856FD08-6C20-879D-82F7-ECB5FD73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LGA prezidento ir tarybos ataskaita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287F53C-1EEA-B7A5-39F9-4FA76EDEB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lt-LT" sz="2800" dirty="0"/>
              <a:t>LGA narių skaičius – </a:t>
            </a:r>
            <a:r>
              <a:rPr lang="lt-LT" sz="2800" dirty="0" smtClean="0"/>
              <a:t>171 gimnazija;</a:t>
            </a:r>
            <a:endParaRPr lang="lt-LT" sz="2800" dirty="0"/>
          </a:p>
          <a:p>
            <a:r>
              <a:rPr lang="lt-LT" sz="2800" dirty="0"/>
              <a:t>Priimta į LGA - 8 gimnazijos, išbraukta – </a:t>
            </a:r>
            <a:r>
              <a:rPr lang="lt-LT" sz="2800" dirty="0" smtClean="0"/>
              <a:t>1 </a:t>
            </a:r>
            <a:r>
              <a:rPr lang="lt-LT" sz="2000" dirty="0" smtClean="0"/>
              <a:t>(dėl reorganizacijos).</a:t>
            </a:r>
            <a:endParaRPr lang="lt-LT" sz="2000" dirty="0"/>
          </a:p>
          <a:p>
            <a:r>
              <a:rPr lang="lt-LT" sz="2800" dirty="0"/>
              <a:t>Suorganizuota LGA tarybos posėdžių – 2 kontaktiniai; 3 nuotoliniai pasitarimai;</a:t>
            </a:r>
          </a:p>
          <a:p>
            <a:r>
              <a:rPr lang="lt-LT" sz="2800" dirty="0"/>
              <a:t>Sutarta dėl reguliarių susitikimų su ŠMSM atstovais (3-4 k./m</a:t>
            </a:r>
            <a:r>
              <a:rPr lang="lt-LT" sz="2800" dirty="0" smtClean="0"/>
              <a:t>.). Suorganizuoti </a:t>
            </a:r>
            <a:r>
              <a:rPr lang="lt-LT" sz="2800" dirty="0"/>
              <a:t>3 susitikimai su ŠMSM viceministru R. </a:t>
            </a:r>
            <a:r>
              <a:rPr lang="lt-LT" sz="2800" dirty="0" err="1"/>
              <a:t>Skaudžiumi</a:t>
            </a:r>
            <a:r>
              <a:rPr lang="lt-LT" sz="2800" dirty="0"/>
              <a:t> ir kitais ŠMSM darbuotojais: 2021-12-14, 2022-03-08, 2022-05-24.</a:t>
            </a:r>
          </a:p>
          <a:p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49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lt-LT" sz="3600" dirty="0" smtClean="0"/>
              <a:t>Susitikimų metu aptarta (1):</a:t>
            </a: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lt-LT" sz="2800" dirty="0"/>
              <a:t>Dėl vidurinio ugdymo sąrangos </a:t>
            </a:r>
            <a:r>
              <a:rPr lang="lt-LT" sz="2800" dirty="0" smtClean="0"/>
              <a:t>įgyvendinimo;</a:t>
            </a:r>
            <a:r>
              <a:rPr lang="lt-LT" sz="2800" dirty="0"/>
              <a:t>  </a:t>
            </a:r>
            <a:endParaRPr lang="lt-LT" sz="2800" dirty="0" smtClean="0"/>
          </a:p>
          <a:p>
            <a:pPr fontAlgn="base"/>
            <a:r>
              <a:rPr lang="lt-LT" sz="2800" dirty="0" smtClean="0"/>
              <a:t>Dėl </a:t>
            </a:r>
            <a:r>
              <a:rPr lang="lt-LT" sz="2800" dirty="0"/>
              <a:t>įtraukiojo ugdymo įgyvendinimo gimnazijose</a:t>
            </a:r>
          </a:p>
          <a:p>
            <a:pPr fontAlgn="base"/>
            <a:r>
              <a:rPr lang="lt-LT" sz="2800" dirty="0"/>
              <a:t>Dėl </a:t>
            </a:r>
            <a:r>
              <a:rPr lang="lt-LT" sz="2800" dirty="0" smtClean="0"/>
              <a:t>mokinių sk. III-IV </a:t>
            </a:r>
            <a:r>
              <a:rPr lang="lt-LT" sz="2800" dirty="0"/>
              <a:t>g. kl</a:t>
            </a:r>
            <a:r>
              <a:rPr lang="lt-LT" sz="2800" dirty="0" smtClean="0"/>
              <a:t>.;</a:t>
            </a:r>
          </a:p>
          <a:p>
            <a:pPr fontAlgn="base"/>
            <a:r>
              <a:rPr lang="lt-LT" sz="3000" dirty="0" smtClean="0"/>
              <a:t>Dėl </a:t>
            </a:r>
            <a:r>
              <a:rPr lang="lt-LT" sz="3000" dirty="0"/>
              <a:t>projektinio ir brandos darbo struktūros, turinio, organizavimo, vykdymo ir kt. </a:t>
            </a:r>
            <a:r>
              <a:rPr lang="lt-LT" sz="3000" dirty="0" smtClean="0"/>
              <a:t>aspektų;</a:t>
            </a:r>
            <a:endParaRPr lang="lt-LT" sz="3000" dirty="0"/>
          </a:p>
          <a:p>
            <a:pPr fontAlgn="base"/>
            <a:r>
              <a:rPr lang="lt-LT" sz="3000" dirty="0" smtClean="0"/>
              <a:t>Dėl </a:t>
            </a:r>
            <a:r>
              <a:rPr lang="lt-LT" sz="3000" dirty="0"/>
              <a:t>tarpinių vertinimo organizavimo, vykdymo </a:t>
            </a:r>
            <a:r>
              <a:rPr lang="lt-LT" sz="3000" dirty="0" smtClean="0"/>
              <a:t>aspektų;</a:t>
            </a:r>
            <a:endParaRPr lang="lt-LT" sz="3000" dirty="0"/>
          </a:p>
          <a:p>
            <a:pPr fontAlgn="base"/>
            <a:r>
              <a:rPr lang="lt-LT" sz="3000" dirty="0" smtClean="0"/>
              <a:t>Dėl </a:t>
            </a:r>
            <a:r>
              <a:rPr lang="lt-LT" sz="3000" dirty="0"/>
              <a:t>vidurinio ugdymo sąrangos pokyčių įgyvendinimo </a:t>
            </a:r>
            <a:r>
              <a:rPr lang="lt-LT" sz="3000" dirty="0" smtClean="0"/>
              <a:t>laikotarpių;</a:t>
            </a:r>
            <a:endParaRPr lang="lt-LT" sz="3000" dirty="0"/>
          </a:p>
          <a:p>
            <a:pPr fontAlgn="base"/>
            <a:r>
              <a:rPr lang="lt-LT" sz="3000" dirty="0" smtClean="0"/>
              <a:t>Dėl </a:t>
            </a:r>
            <a:r>
              <a:rPr lang="lt-LT" sz="3000" dirty="0"/>
              <a:t>vidurinio ugdymo sąrangoje numatomo privalomų, privalomai pasirenkamų ir pasirenkamų dalykų </a:t>
            </a:r>
            <a:r>
              <a:rPr lang="lt-LT" sz="3000" dirty="0" smtClean="0"/>
              <a:t>santykio</a:t>
            </a:r>
            <a:r>
              <a:rPr lang="lt-LT" sz="3000" dirty="0"/>
              <a:t>;</a:t>
            </a:r>
          </a:p>
          <a:p>
            <a:pPr fontAlgn="base"/>
            <a:endParaRPr lang="lt-LT" sz="2800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462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lt-LT" sz="3600" dirty="0"/>
              <a:t>Susitikimų metu aptarta </a:t>
            </a:r>
            <a:r>
              <a:rPr lang="lt-LT" sz="3600" dirty="0" smtClean="0"/>
              <a:t>(2):</a:t>
            </a: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lt-LT" sz="2800" dirty="0"/>
              <a:t>Dėl teisių ir atsakomybių balanso BU mokykloje (tėvų atsakomybės klausimai dėl mokyklos </a:t>
            </a:r>
            <a:r>
              <a:rPr lang="lt-LT" sz="2800" dirty="0" smtClean="0"/>
              <a:t>lankomumo ir kt.);</a:t>
            </a:r>
          </a:p>
          <a:p>
            <a:r>
              <a:rPr lang="lt-LT" sz="2800" dirty="0"/>
              <a:t>D</a:t>
            </a:r>
            <a:r>
              <a:rPr lang="lt-LT" sz="2800" dirty="0" smtClean="0"/>
              <a:t>ėl </a:t>
            </a:r>
            <a:r>
              <a:rPr lang="lt-LT" sz="2800" dirty="0"/>
              <a:t>numatomo PUPP </a:t>
            </a:r>
            <a:r>
              <a:rPr lang="lt-LT" sz="2800" dirty="0" smtClean="0"/>
              <a:t>„slenksčio”;</a:t>
            </a:r>
          </a:p>
          <a:p>
            <a:r>
              <a:rPr lang="lt-LT" sz="2800" dirty="0"/>
              <a:t>Dėl BUP atnaujinimo eigos. Reakcijos į viešas diskusijas apie matematikos, lietuvių kalbos, IT ir kitų dalykų BUP </a:t>
            </a:r>
            <a:r>
              <a:rPr lang="lt-LT" sz="2800" dirty="0" smtClean="0"/>
              <a:t>projektus</a:t>
            </a:r>
            <a:r>
              <a:rPr lang="lt-LT" sz="2800" dirty="0"/>
              <a:t>;</a:t>
            </a:r>
            <a:endParaRPr lang="lt-LT" sz="2800" dirty="0" smtClean="0"/>
          </a:p>
          <a:p>
            <a:r>
              <a:rPr lang="lt-LT" sz="2800" dirty="0" smtClean="0"/>
              <a:t>Dėl Mokymo </a:t>
            </a:r>
            <a:r>
              <a:rPr lang="lt-LT" sz="2800" dirty="0"/>
              <a:t>lėšų apskaičiavimo, paskirstymo ir panaudojimo tvarkos </a:t>
            </a:r>
            <a:r>
              <a:rPr lang="lt-LT" sz="2800" dirty="0" smtClean="0"/>
              <a:t>aprašo;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3964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4441E7B-4177-C4D6-E2A1-D2E438DB9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 fontScale="92500"/>
          </a:bodyPr>
          <a:lstStyle/>
          <a:p>
            <a:r>
              <a:rPr lang="lt-LT" dirty="0"/>
              <a:t>Įvykdytos LGA narių ir Lietuvos gimnazijų apklausos</a:t>
            </a:r>
            <a:r>
              <a:rPr lang="lt-LT" dirty="0" smtClean="0"/>
              <a:t>:</a:t>
            </a:r>
          </a:p>
          <a:p>
            <a:pPr marL="0" indent="0">
              <a:buNone/>
            </a:pPr>
            <a:endParaRPr lang="lt-LT" sz="1300" dirty="0"/>
          </a:p>
          <a:p>
            <a:pPr marL="514350" indent="-514350" algn="just">
              <a:buAutoNum type="arabicPeriod"/>
            </a:pPr>
            <a:r>
              <a:rPr lang="lt-LT" sz="3000" b="0" i="0" dirty="0">
                <a:solidFill>
                  <a:srgbClr val="202124"/>
                </a:solidFill>
                <a:effectLst/>
                <a:latin typeface="docs-Roboto"/>
              </a:rPr>
              <a:t>Dėl duomenų apsaugos (DA) reikalavimų</a:t>
            </a:r>
          </a:p>
          <a:p>
            <a:pPr marL="0" indent="0" algn="just">
              <a:buNone/>
            </a:pPr>
            <a:r>
              <a:rPr lang="lt-LT" sz="3000" b="0" i="0" dirty="0">
                <a:solidFill>
                  <a:srgbClr val="202124"/>
                </a:solidFill>
                <a:effectLst/>
                <a:latin typeface="docs-Roboto"/>
              </a:rPr>
              <a:t>įgyvendinimo. Apklausos duomenys buvo panaudoti vyriausybinės darbo grupės dėl biurokratijos mažinimo švietimo įstaigose,  diskusijose.</a:t>
            </a:r>
          </a:p>
          <a:p>
            <a:pPr marL="0" indent="0" algn="just">
              <a:buNone/>
            </a:pPr>
            <a:endParaRPr lang="lt-LT" sz="30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marL="0" indent="0" algn="just">
              <a:buNone/>
            </a:pPr>
            <a:r>
              <a:rPr lang="lt-LT" sz="3000" b="0" i="0" dirty="0">
                <a:solidFill>
                  <a:srgbClr val="202124"/>
                </a:solidFill>
                <a:effectLst/>
                <a:latin typeface="docs-Roboto"/>
              </a:rPr>
              <a:t>2. Vidurinio ugdymo sąrangos pokyčių įgyvendinimo aspektai</a:t>
            </a:r>
            <a:r>
              <a:rPr lang="lt-LT" sz="3000" dirty="0">
                <a:solidFill>
                  <a:srgbClr val="202124"/>
                </a:solidFill>
                <a:latin typeface="docs-Roboto"/>
              </a:rPr>
              <a:t>. A</a:t>
            </a:r>
            <a:r>
              <a:rPr lang="lt-LT" sz="3000" b="0" i="0" dirty="0">
                <a:solidFill>
                  <a:srgbClr val="202124"/>
                </a:solidFill>
                <a:effectLst/>
                <a:latin typeface="docs-Roboto"/>
              </a:rPr>
              <a:t>pibendrinti duomenys buvo naudojami klausimų, siūlymų formulavimui ir diskusijoms su ŠMSM bei kitais švietimo politikos formuotojais.</a:t>
            </a:r>
            <a:endParaRPr lang="lt-LT" sz="3000" dirty="0"/>
          </a:p>
        </p:txBody>
      </p:sp>
    </p:spTree>
    <p:extLst>
      <p:ext uri="{BB962C8B-B14F-4D97-AF65-F5344CB8AC3E}">
        <p14:creationId xmlns:p14="http://schemas.microsoft.com/office/powerpoint/2010/main" val="10310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FEFCD9C-C551-6050-26E9-A13DBE868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Parengta raštų – 20;</a:t>
            </a:r>
          </a:p>
          <a:p>
            <a:r>
              <a:rPr lang="lt-LT" dirty="0"/>
              <a:t>Deleguota 18 atstovų į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lt-L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onkursų valstybinių ir savivaldybių švietimo įstaigų (išskyrus aukštąsias mokyklas) vadovų pareigoms eiti komisijas;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366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1019E81-374A-A67A-2DC6-B836DF3A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505475"/>
          </a:xfrm>
        </p:spPr>
        <p:txBody>
          <a:bodyPr>
            <a:normAutofit/>
          </a:bodyPr>
          <a:lstStyle/>
          <a:p>
            <a:r>
              <a:rPr lang="lt-LT" sz="2800" dirty="0"/>
              <a:t>Bendradarbiaujant su LMVA, LPMA, LPA,</a:t>
            </a:r>
          </a:p>
          <a:p>
            <a:pPr marL="0" indent="0">
              <a:buNone/>
            </a:pPr>
            <a:r>
              <a:rPr lang="lt-LT" sz="2800" dirty="0"/>
              <a:t>LŠĮVPS, LIUĮVA ir LŠPA kreiptasi į Lietuvos švietimo tarybą, LR vyriausybę, LRS švietimo ir mokslo komitetą ir ŠMSM dėl:</a:t>
            </a:r>
          </a:p>
          <a:p>
            <a:pPr marL="0" indent="0">
              <a:buNone/>
            </a:pPr>
            <a:endParaRPr lang="lt-LT" sz="800" dirty="0"/>
          </a:p>
          <a:p>
            <a:pPr marL="514350" indent="-514350">
              <a:buAutoNum type="arabicPeriod"/>
            </a:pPr>
            <a:r>
              <a:rPr lang="lt-LT" sz="2800" dirty="0"/>
              <a:t>Perteklinės biurokratijos apraiškų švietimo įstaigose.</a:t>
            </a:r>
          </a:p>
          <a:p>
            <a:pPr marL="0" indent="0">
              <a:buNone/>
            </a:pPr>
            <a:endParaRPr lang="lt-LT" sz="1000" dirty="0"/>
          </a:p>
          <a:p>
            <a:pPr marL="0" indent="0">
              <a:buNone/>
            </a:pPr>
            <a:r>
              <a:rPr lang="lt-LT" sz="2800" dirty="0"/>
              <a:t>2. Dėl teikiamų labdaros ir paramos įstatymo pataisų.</a:t>
            </a:r>
          </a:p>
          <a:p>
            <a:pPr marL="0" indent="0">
              <a:buNone/>
            </a:pPr>
            <a:endParaRPr lang="lt-LT" sz="1000" dirty="0"/>
          </a:p>
          <a:p>
            <a:pPr marL="0" indent="0">
              <a:buNone/>
            </a:pPr>
            <a:r>
              <a:rPr lang="lt-LT" sz="2800" dirty="0"/>
              <a:t>3. Teikti siūlymai dėl švietimo įstatymo pataisų ir vertinimo kaitos.</a:t>
            </a:r>
          </a:p>
        </p:txBody>
      </p:sp>
    </p:spTree>
    <p:extLst>
      <p:ext uri="{BB962C8B-B14F-4D97-AF65-F5344CB8AC3E}">
        <p14:creationId xmlns:p14="http://schemas.microsoft.com/office/powerpoint/2010/main" val="38419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2EE4EF-7909-CB18-9DA5-D11E9B69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LGA lėšos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A18A6F3-4DDD-36E9-034A-AAC4B8B6D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Laikotarpis:</a:t>
            </a:r>
          </a:p>
          <a:p>
            <a:pPr marL="0" indent="0">
              <a:buNone/>
            </a:pPr>
            <a:endParaRPr lang="lt-LT" sz="1000" b="1" dirty="0"/>
          </a:p>
          <a:p>
            <a:pPr marL="0" indent="0">
              <a:buNone/>
            </a:pPr>
            <a:r>
              <a:rPr lang="fr-FR" dirty="0" err="1"/>
              <a:t>Likutis</a:t>
            </a:r>
            <a:r>
              <a:rPr lang="lt-LT" dirty="0"/>
              <a:t> </a:t>
            </a:r>
            <a:r>
              <a:rPr lang="fr-FR" dirty="0"/>
              <a:t>202</a:t>
            </a:r>
            <a:r>
              <a:rPr lang="lt-LT" dirty="0"/>
              <a:t>1</a:t>
            </a:r>
            <a:r>
              <a:rPr lang="fr-FR" dirty="0"/>
              <a:t>-01-01</a:t>
            </a:r>
            <a:r>
              <a:rPr lang="lt-LT" dirty="0"/>
              <a:t>  - </a:t>
            </a:r>
            <a:r>
              <a:rPr lang="lt-LT" b="1" dirty="0"/>
              <a:t>23 646.52 Eur.</a:t>
            </a:r>
          </a:p>
          <a:p>
            <a:pPr marL="0" indent="0">
              <a:buNone/>
            </a:pPr>
            <a:r>
              <a:rPr lang="fr-FR" dirty="0" err="1"/>
              <a:t>Likutis</a:t>
            </a:r>
            <a:r>
              <a:rPr lang="lt-LT" dirty="0"/>
              <a:t> </a:t>
            </a:r>
            <a:r>
              <a:rPr lang="fr-FR" dirty="0"/>
              <a:t>202</a:t>
            </a:r>
            <a:r>
              <a:rPr lang="lt-LT" dirty="0"/>
              <a:t>1</a:t>
            </a:r>
            <a:r>
              <a:rPr lang="fr-FR" dirty="0"/>
              <a:t>-</a:t>
            </a:r>
            <a:r>
              <a:rPr lang="lt-LT" dirty="0"/>
              <a:t>12</a:t>
            </a:r>
            <a:r>
              <a:rPr lang="fr-FR" dirty="0"/>
              <a:t>-</a:t>
            </a:r>
            <a:r>
              <a:rPr lang="lt-LT" dirty="0"/>
              <a:t>31  - </a:t>
            </a:r>
            <a:r>
              <a:rPr lang="lt-LT" b="1" dirty="0"/>
              <a:t>27 472.97 Eur.</a:t>
            </a:r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r>
              <a:rPr lang="fr-FR" dirty="0" err="1"/>
              <a:t>Likutis</a:t>
            </a:r>
            <a:r>
              <a:rPr lang="lt-LT" dirty="0"/>
              <a:t> </a:t>
            </a:r>
            <a:r>
              <a:rPr lang="fr-FR" dirty="0"/>
              <a:t>2022-01-01</a:t>
            </a:r>
            <a:r>
              <a:rPr lang="lt-LT" dirty="0"/>
              <a:t>  - </a:t>
            </a:r>
            <a:r>
              <a:rPr lang="fr-FR" dirty="0"/>
              <a:t> </a:t>
            </a:r>
            <a:r>
              <a:rPr lang="fr-FR" b="1" dirty="0"/>
              <a:t>27 472.97</a:t>
            </a:r>
            <a:r>
              <a:rPr lang="lt-LT" b="1" dirty="0"/>
              <a:t> Eur.</a:t>
            </a:r>
          </a:p>
          <a:p>
            <a:pPr marL="0" indent="0">
              <a:buNone/>
            </a:pPr>
            <a:r>
              <a:rPr lang="lt-LT" dirty="0"/>
              <a:t>Likutis 2022-09-30  -  </a:t>
            </a:r>
            <a:r>
              <a:rPr lang="lt-LT" b="1" dirty="0"/>
              <a:t>26 940.31  Eur.</a:t>
            </a:r>
          </a:p>
        </p:txBody>
      </p:sp>
    </p:spTree>
    <p:extLst>
      <p:ext uri="{BB962C8B-B14F-4D97-AF65-F5344CB8AC3E}">
        <p14:creationId xmlns:p14="http://schemas.microsoft.com/office/powerpoint/2010/main" val="33057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Words>298</Words>
  <Application>Microsoft Office PowerPoint</Application>
  <PresentationFormat>Demonstracija ekrane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3" baseType="lpstr">
      <vt:lpstr>Arial</vt:lpstr>
      <vt:lpstr>Calibri</vt:lpstr>
      <vt:lpstr>docs-Roboto</vt:lpstr>
      <vt:lpstr>Times New Roman</vt:lpstr>
      <vt:lpstr>Office tema</vt:lpstr>
      <vt:lpstr>      LIETUVOS GIMNAZIJŲ ASOCIACIJOS KONFERENCIJA  „Švietimo reforma. Tarp vizijų ir realybės.“   2022-11-03  </vt:lpstr>
      <vt:lpstr>LGA prezidento ir tarybos ataskaita</vt:lpstr>
      <vt:lpstr>Susitikimų metu aptarta (1):</vt:lpstr>
      <vt:lpstr>Susitikimų metu aptarta (2):</vt:lpstr>
      <vt:lpstr>„PowerPoint“ pateiktis</vt:lpstr>
      <vt:lpstr>„PowerPoint“ pateiktis</vt:lpstr>
      <vt:lpstr>„PowerPoint“ pateiktis</vt:lpstr>
      <vt:lpstr>LGA lėšos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Jonavos r. Ruklos Jono Stanislausko  pagrindinė mokykla </dc:title>
  <dc:creator>Mano</dc:creator>
  <cp:lastModifiedBy>Darius</cp:lastModifiedBy>
  <cp:revision>76</cp:revision>
  <cp:lastPrinted>2022-09-05T10:46:18Z</cp:lastPrinted>
  <dcterms:created xsi:type="dcterms:W3CDTF">2014-01-08T09:40:25Z</dcterms:created>
  <dcterms:modified xsi:type="dcterms:W3CDTF">2022-11-02T17:33:33Z</dcterms:modified>
</cp:coreProperties>
</file>