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10" r:id="rId2"/>
  </p:sldMasterIdLst>
  <p:notesMasterIdLst>
    <p:notesMasterId r:id="rId13"/>
  </p:notesMasterIdLst>
  <p:sldIdLst>
    <p:sldId id="256" r:id="rId3"/>
    <p:sldId id="1502" r:id="rId4"/>
    <p:sldId id="457" r:id="rId5"/>
    <p:sldId id="344" r:id="rId6"/>
    <p:sldId id="268" r:id="rId7"/>
    <p:sldId id="1503" r:id="rId8"/>
    <p:sldId id="1504" r:id="rId9"/>
    <p:sldId id="460" r:id="rId10"/>
    <p:sldId id="968" r:id="rId11"/>
    <p:sldId id="305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FFCC"/>
    <a:srgbClr val="78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2" autoAdjust="0"/>
    <p:restoredTop sz="95673"/>
  </p:normalViewPr>
  <p:slideViewPr>
    <p:cSldViewPr snapToGrid="0">
      <p:cViewPr varScale="1">
        <p:scale>
          <a:sx n="57" d="100"/>
          <a:sy n="57" d="100"/>
        </p:scale>
        <p:origin x="92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8D85E-3756-435D-A0FC-BB639D309032}" type="datetimeFigureOut">
              <a:rPr lang="lt-LT" smtClean="0"/>
              <a:t>2022-11-02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CF810-4948-46F0-9333-2079D6B801C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547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CF810-4948-46F0-9333-2079D6B801CA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894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647137" cy="136551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9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6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8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647137" cy="13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0"/>
            <a:ext cx="3103721" cy="116205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PAVADINIMAS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7792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3200"/>
              <a:buFont typeface="Calibri"/>
              <a:buNone/>
              <a:defRPr sz="3200">
                <a:solidFill>
                  <a:srgbClr val="2F633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ldNum" idx="12"/>
          </p:nvPr>
        </p:nvSpPr>
        <p:spPr>
          <a:xfrm>
            <a:off x="918381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9925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5EC66121-0386-578A-0546-06EE0CB36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21E0-A188-4358-80FE-B946352CA283}" type="datetimeFigureOut">
              <a:rPr lang="lt-LT" smtClean="0"/>
              <a:t>2022-11-02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899213C7-6B1B-3D29-2EF1-0755165A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F913F331-D6E4-DEEC-A5FA-8CBA762D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97658498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672482" cy="1375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46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672482" cy="13750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47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1"/>
            <a:ext cx="2967867" cy="111119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0"/>
            <a:ext cx="2970720" cy="1112258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88184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3499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8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9391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18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8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50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305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97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1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6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513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53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2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82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857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594653"/>
            <a:ext cx="3116505" cy="116684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PAVADINIMAS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7486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8" r:id="rId3"/>
    <p:sldLayoutId id="2147483683" r:id="rId4"/>
    <p:sldLayoutId id="2147483709" r:id="rId5"/>
    <p:sldLayoutId id="2147483654" r:id="rId6"/>
    <p:sldLayoutId id="2147483655" r:id="rId7"/>
    <p:sldLayoutId id="2147483680" r:id="rId8"/>
    <p:sldLayoutId id="2147483677" r:id="rId9"/>
    <p:sldLayoutId id="2147483656" r:id="rId10"/>
    <p:sldLayoutId id="2147483658" r:id="rId11"/>
    <p:sldLayoutId id="2147483684" r:id="rId12"/>
    <p:sldLayoutId id="2147483679" r:id="rId13"/>
    <p:sldLayoutId id="2147483685" r:id="rId14"/>
    <p:sldLayoutId id="2147483686" r:id="rId15"/>
    <p:sldLayoutId id="2147483730" r:id="rId16"/>
    <p:sldLayoutId id="2147483731" r:id="rId17"/>
    <p:sldLayoutId id="2147483734" r:id="rId18"/>
    <p:sldLayoutId id="2147483735" r:id="rId19"/>
    <p:sldLayoutId id="2147483659" r:id="rId20"/>
    <p:sldLayoutId id="2147483687" r:id="rId21"/>
    <p:sldLayoutId id="2147483688" r:id="rId22"/>
    <p:sldLayoutId id="2147483682" r:id="rId23"/>
    <p:sldLayoutId id="2147483738" r:id="rId24"/>
    <p:sldLayoutId id="2147483739" r:id="rId25"/>
    <p:sldLayoutId id="214748374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32" r:id="rId16"/>
    <p:sldLayoutId id="2147483733" r:id="rId17"/>
    <p:sldLayoutId id="2147483736" r:id="rId18"/>
    <p:sldLayoutId id="2147483737" r:id="rId19"/>
    <p:sldLayoutId id="2147483726" r:id="rId20"/>
    <p:sldLayoutId id="2147483727" r:id="rId21"/>
    <p:sldLayoutId id="2147483728" r:id="rId22"/>
    <p:sldLayoutId id="214748372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usra.kazlauskiene@sa.vu.lt" TargetMode="Externa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53083D-159B-4B85-8576-69F6865C4C4F}"/>
              </a:ext>
            </a:extLst>
          </p:cNvPr>
          <p:cNvSpPr txBox="1"/>
          <p:nvPr/>
        </p:nvSpPr>
        <p:spPr>
          <a:xfrm>
            <a:off x="1003610" y="4912809"/>
            <a:ext cx="111883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3200" dirty="0"/>
              <a:t>p</a:t>
            </a:r>
            <a:r>
              <a:rPr lang="en-US" sz="3200" dirty="0" err="1"/>
              <a:t>rof</a:t>
            </a:r>
            <a:r>
              <a:rPr lang="en-US" sz="3200" dirty="0"/>
              <a:t>. dr. </a:t>
            </a:r>
            <a:r>
              <a:rPr lang="en-US" sz="3200" b="1" dirty="0"/>
              <a:t>Au</a:t>
            </a:r>
            <a:r>
              <a:rPr lang="lt-LT" sz="3200" b="1" dirty="0" err="1"/>
              <a:t>šra</a:t>
            </a:r>
            <a:r>
              <a:rPr lang="lt-LT" sz="3200" b="1" dirty="0"/>
              <a:t> KAZLAUSKIENĖ</a:t>
            </a:r>
          </a:p>
          <a:p>
            <a:pPr algn="r"/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lt-LT" sz="24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usra.kazlauskiene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@sa.vu.lt</a:t>
            </a:r>
            <a:endParaRPr lang="en-US" sz="2400" dirty="0"/>
          </a:p>
          <a:p>
            <a:pPr algn="r"/>
            <a:r>
              <a:rPr lang="en-US" sz="2400" dirty="0"/>
              <a:t>Vilniaus </a:t>
            </a:r>
            <a:r>
              <a:rPr lang="lt-LT" sz="2400" dirty="0"/>
              <a:t>universitetas</a:t>
            </a:r>
            <a:r>
              <a:rPr lang="en-US" sz="2400" dirty="0"/>
              <a:t> </a:t>
            </a:r>
            <a:r>
              <a:rPr lang="lt-LT" sz="2400" dirty="0"/>
              <a:t>Šiaulių akademija</a:t>
            </a:r>
            <a:endParaRPr lang="en-US" sz="2400" dirty="0"/>
          </a:p>
          <a:p>
            <a:pPr algn="r"/>
            <a:r>
              <a:rPr lang="lt-LT" sz="2400" dirty="0">
                <a:effectLst/>
                <a:ea typeface="Times New Roman" panose="02020603050405020304" pitchFamily="18" charset="0"/>
              </a:rPr>
              <a:t>Lietuvos edukacinių tyrimų asociacijos Bendrojo ugdymo tinklo komiteto vadovė</a:t>
            </a:r>
            <a:r>
              <a:rPr lang="lt-LT" sz="2400" dirty="0"/>
              <a:t> </a:t>
            </a:r>
          </a:p>
        </p:txBody>
      </p:sp>
      <p:sp>
        <p:nvSpPr>
          <p:cNvPr id="5" name="Pavadinimas 4">
            <a:extLst>
              <a:ext uri="{FF2B5EF4-FFF2-40B4-BE49-F238E27FC236}">
                <a16:creationId xmlns:a16="http://schemas.microsoft.com/office/drawing/2014/main" id="{D566FDBF-5A4E-4ADF-9540-2648BCA1A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830" y="3630494"/>
            <a:ext cx="10949484" cy="123143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KOMPETENCIJOMIS GR</a:t>
            </a:r>
            <a:r>
              <a:rPr lang="lt-LT" sz="3600" b="1" dirty="0"/>
              <a:t>ĮSTO UGDYMO RAIŠKA PAMOKOJE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55870E-E111-3264-95ED-FC957D2800E3}"/>
              </a:ext>
            </a:extLst>
          </p:cNvPr>
          <p:cNvSpPr txBox="1"/>
          <p:nvPr/>
        </p:nvSpPr>
        <p:spPr>
          <a:xfrm>
            <a:off x="1628078" y="2219092"/>
            <a:ext cx="931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ŠVIETIMO REFORMA. TARP VIZIJŲ IR REALYBĖS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1">
            <a:extLst>
              <a:ext uri="{FF2B5EF4-FFF2-40B4-BE49-F238E27FC236}">
                <a16:creationId xmlns:a16="http://schemas.microsoft.com/office/drawing/2014/main" id="{B1882B01-15EF-3F65-7175-B5033A7A73E5}"/>
              </a:ext>
            </a:extLst>
          </p:cNvPr>
          <p:cNvSpPr txBox="1">
            <a:spLocks/>
          </p:cNvSpPr>
          <p:nvPr/>
        </p:nvSpPr>
        <p:spPr>
          <a:xfrm>
            <a:off x="526275" y="2107580"/>
            <a:ext cx="11093296" cy="36264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lt-LT" sz="8000" dirty="0"/>
              <a:t>TĘSTI</a:t>
            </a:r>
            <a:r>
              <a:rPr lang="en-US" sz="8000" dirty="0"/>
              <a:t> - </a:t>
            </a:r>
          </a:p>
          <a:p>
            <a:endParaRPr lang="en-US" sz="8000" dirty="0"/>
          </a:p>
          <a:p>
            <a:r>
              <a:rPr lang="lt-LT" sz="8000" dirty="0"/>
              <a:t>NUSTOTI DARYTI</a:t>
            </a:r>
            <a:r>
              <a:rPr lang="en-US" sz="8000" dirty="0"/>
              <a:t> - </a:t>
            </a:r>
            <a:endParaRPr lang="lt-LT" sz="8000" dirty="0"/>
          </a:p>
          <a:p>
            <a:br>
              <a:rPr lang="lt-LT" sz="8000" dirty="0"/>
            </a:br>
            <a:r>
              <a:rPr lang="lt-LT" sz="8000" dirty="0"/>
              <a:t>PRADĖTI DARYTI</a:t>
            </a:r>
            <a:r>
              <a:rPr lang="en-US" sz="8000" dirty="0"/>
              <a:t> - </a:t>
            </a:r>
            <a:endParaRPr lang="lt-LT" sz="8000" dirty="0"/>
          </a:p>
          <a:p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0481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1">
            <a:extLst>
              <a:ext uri="{FF2B5EF4-FFF2-40B4-BE49-F238E27FC236}">
                <a16:creationId xmlns:a16="http://schemas.microsoft.com/office/drawing/2014/main" id="{B1882B01-15EF-3F65-7175-B5033A7A73E5}"/>
              </a:ext>
            </a:extLst>
          </p:cNvPr>
          <p:cNvSpPr txBox="1">
            <a:spLocks/>
          </p:cNvSpPr>
          <p:nvPr/>
        </p:nvSpPr>
        <p:spPr>
          <a:xfrm>
            <a:off x="526275" y="2107580"/>
            <a:ext cx="11093296" cy="36264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lt-LT" sz="8000" dirty="0"/>
              <a:t>TĘSTI</a:t>
            </a:r>
            <a:r>
              <a:rPr lang="en-US" sz="8000" dirty="0"/>
              <a:t> - </a:t>
            </a:r>
          </a:p>
          <a:p>
            <a:endParaRPr lang="en-US" sz="8000" dirty="0"/>
          </a:p>
          <a:p>
            <a:r>
              <a:rPr lang="lt-LT" sz="8000" dirty="0"/>
              <a:t>NUSTOTI DARYTI</a:t>
            </a:r>
            <a:r>
              <a:rPr lang="en-US" sz="8000" dirty="0"/>
              <a:t> - </a:t>
            </a:r>
            <a:endParaRPr lang="lt-LT" sz="8000" dirty="0"/>
          </a:p>
          <a:p>
            <a:br>
              <a:rPr lang="lt-LT" sz="8000" dirty="0"/>
            </a:br>
            <a:r>
              <a:rPr lang="lt-LT" sz="8000" dirty="0"/>
              <a:t>PRADĖTI DARYTI</a:t>
            </a:r>
            <a:r>
              <a:rPr lang="en-US" sz="8000" dirty="0"/>
              <a:t> - </a:t>
            </a:r>
            <a:endParaRPr lang="lt-LT" sz="8000" dirty="0"/>
          </a:p>
          <a:p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8262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8E78EA35-01A9-A7FF-88F2-B3EDE2C2CC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3</a:t>
            </a:fld>
            <a:endParaRPr lang="lt-LT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5156EE9B-7465-2CEB-985F-B42667271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332" y="1568675"/>
            <a:ext cx="8766684" cy="422642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5780CC69-13C4-8931-E0CA-D13F0C926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7" y="869248"/>
            <a:ext cx="2705100" cy="5667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873A17-E929-5935-09AD-442298B3E92B}"/>
              </a:ext>
            </a:extLst>
          </p:cNvPr>
          <p:cNvSpPr txBox="1"/>
          <p:nvPr/>
        </p:nvSpPr>
        <p:spPr>
          <a:xfrm>
            <a:off x="165442" y="6596390"/>
            <a:ext cx="2217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dirty="0">
                <a:solidFill>
                  <a:schemeClr val="accent5">
                    <a:lumMod val="10000"/>
                  </a:schemeClr>
                </a:solidFill>
              </a:rPr>
              <a:t>ŠMSM pranešimas, 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</a:rPr>
              <a:t>2021-03-19</a:t>
            </a:r>
            <a:r>
              <a:rPr lang="lt-LT" sz="1100" dirty="0">
                <a:solidFill>
                  <a:schemeClr val="accent5">
                    <a:lumMod val="1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996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7BB70D22-2F83-A8FA-A3A3-39690084F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41" y="833178"/>
            <a:ext cx="2705100" cy="5667375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30EC87DE-B924-B1A8-F892-9F8A59779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270" y="24946"/>
            <a:ext cx="2857500" cy="1095375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6172E2B9-B3CA-58BD-A4E5-2A0588380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017" y="1120321"/>
            <a:ext cx="1371600" cy="466725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906A185E-8E2B-59A1-ACA5-FBCAFFFE0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140" y="1162924"/>
            <a:ext cx="1638300" cy="495300"/>
          </a:xfrm>
          <a:prstGeom prst="rect">
            <a:avLst/>
          </a:prstGeom>
        </p:spPr>
      </p:pic>
      <p:sp>
        <p:nvSpPr>
          <p:cNvPr id="15" name="Rodyklė: lenkta kairėn 14">
            <a:extLst>
              <a:ext uri="{FF2B5EF4-FFF2-40B4-BE49-F238E27FC236}">
                <a16:creationId xmlns:a16="http://schemas.microsoft.com/office/drawing/2014/main" id="{58E61D4B-F7AF-7767-9258-175DD8CC4356}"/>
              </a:ext>
            </a:extLst>
          </p:cNvPr>
          <p:cNvSpPr/>
          <p:nvPr/>
        </p:nvSpPr>
        <p:spPr>
          <a:xfrm rot="5400000">
            <a:off x="3738214" y="777548"/>
            <a:ext cx="687659" cy="255348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8A9504-69D9-1C2B-E82D-F38B731700FF}"/>
              </a:ext>
            </a:extLst>
          </p:cNvPr>
          <p:cNvSpPr txBox="1"/>
          <p:nvPr/>
        </p:nvSpPr>
        <p:spPr>
          <a:xfrm>
            <a:off x="3156790" y="2475013"/>
            <a:ext cx="2857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>
                <a:solidFill>
                  <a:srgbClr val="0070C0"/>
                </a:solidFill>
              </a:rPr>
              <a:t>KAIP?</a:t>
            </a:r>
          </a:p>
          <a:p>
            <a:pPr algn="ctr"/>
            <a:r>
              <a:rPr lang="lt-LT" sz="2000" b="1" dirty="0"/>
              <a:t>Kur</a:t>
            </a:r>
            <a:r>
              <a:rPr lang="en-US" sz="2000" b="1" dirty="0" err="1"/>
              <a:t>iant</a:t>
            </a:r>
            <a:r>
              <a:rPr lang="lt-LT" sz="2000" b="1" dirty="0"/>
              <a:t>, </a:t>
            </a:r>
            <a:r>
              <a:rPr lang="lt-LT" sz="2000" b="1" dirty="0" err="1"/>
              <a:t>palygin</a:t>
            </a:r>
            <a:r>
              <a:rPr lang="en-US" sz="2000" b="1" dirty="0"/>
              <a:t>ant</a:t>
            </a:r>
            <a:r>
              <a:rPr lang="lt-LT" sz="2000" b="1" dirty="0"/>
              <a:t>, </a:t>
            </a:r>
            <a:r>
              <a:rPr lang="en-US" sz="2000" b="1" dirty="0" err="1"/>
              <a:t>ie</a:t>
            </a:r>
            <a:r>
              <a:rPr lang="lt-LT" sz="2000" b="1" dirty="0"/>
              <a:t>š</a:t>
            </a:r>
            <a:r>
              <a:rPr lang="en-US" sz="2000" b="1" dirty="0" err="1"/>
              <a:t>kant</a:t>
            </a:r>
            <a:r>
              <a:rPr lang="en-US" sz="2000" b="1" dirty="0"/>
              <a:t> </a:t>
            </a:r>
            <a:r>
              <a:rPr lang="en-US" sz="2000" b="1" dirty="0" err="1"/>
              <a:t>informacijos</a:t>
            </a:r>
            <a:r>
              <a:rPr lang="en-US" sz="2000" b="1" dirty="0"/>
              <a:t>, </a:t>
            </a:r>
            <a:r>
              <a:rPr lang="en-US" sz="2000" b="1" dirty="0" err="1"/>
              <a:t>dalinantis</a:t>
            </a:r>
            <a:endParaRPr lang="lt-LT" sz="2000" b="1" dirty="0"/>
          </a:p>
        </p:txBody>
      </p:sp>
      <p:sp>
        <p:nvSpPr>
          <p:cNvPr id="19" name="Rodyklė: lenkta aukštyn 18">
            <a:extLst>
              <a:ext uri="{FF2B5EF4-FFF2-40B4-BE49-F238E27FC236}">
                <a16:creationId xmlns:a16="http://schemas.microsoft.com/office/drawing/2014/main" id="{613B58F7-490F-247D-8824-1FF85E8156C3}"/>
              </a:ext>
            </a:extLst>
          </p:cNvPr>
          <p:cNvSpPr/>
          <p:nvPr/>
        </p:nvSpPr>
        <p:spPr>
          <a:xfrm>
            <a:off x="6112966" y="1692848"/>
            <a:ext cx="1936481" cy="6820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CACE79-BEEB-BBD5-139B-2E4CB5061EE7}"/>
              </a:ext>
            </a:extLst>
          </p:cNvPr>
          <p:cNvSpPr txBox="1"/>
          <p:nvPr/>
        </p:nvSpPr>
        <p:spPr>
          <a:xfrm>
            <a:off x="6055405" y="2441227"/>
            <a:ext cx="1936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>
                <a:solidFill>
                  <a:srgbClr val="0070C0"/>
                </a:solidFill>
              </a:rPr>
              <a:t>KĄ?</a:t>
            </a:r>
          </a:p>
          <a:p>
            <a:pPr algn="ctr"/>
            <a:r>
              <a:rPr lang="en-US" sz="2000" b="1" dirty="0" err="1"/>
              <a:t>Susij</a:t>
            </a:r>
            <a:r>
              <a:rPr lang="lt-LT" sz="2000" b="1" dirty="0"/>
              <a:t>ę su dalyku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37DA35-8B65-F302-C384-7F2D9EC3E9BC}"/>
              </a:ext>
            </a:extLst>
          </p:cNvPr>
          <p:cNvSpPr txBox="1"/>
          <p:nvPr/>
        </p:nvSpPr>
        <p:spPr>
          <a:xfrm>
            <a:off x="3107654" y="4041767"/>
            <a:ext cx="34447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b="1" dirty="0">
                <a:solidFill>
                  <a:srgbClr val="C00000"/>
                </a:solidFill>
              </a:rPr>
              <a:t>NE</a:t>
            </a:r>
            <a:r>
              <a:rPr lang="en-US" sz="2000" b="1" dirty="0">
                <a:solidFill>
                  <a:srgbClr val="C00000"/>
                </a:solidFill>
              </a:rPr>
              <a:t>! </a:t>
            </a:r>
            <a:r>
              <a:rPr lang="lt-LT" sz="2000" b="1" dirty="0">
                <a:solidFill>
                  <a:srgbClr val="C00000"/>
                </a:solidFill>
              </a:rPr>
              <a:t>pildant pratybų sąsiuvinius, pasakant informaciją.</a:t>
            </a:r>
          </a:p>
          <a:p>
            <a:pPr algn="ctr"/>
            <a:endParaRPr lang="lt-LT" sz="2000" dirty="0">
              <a:solidFill>
                <a:srgbClr val="C00000"/>
              </a:solidFill>
            </a:endParaRPr>
          </a:p>
          <a:p>
            <a:pPr algn="ctr"/>
            <a:r>
              <a:rPr lang="lt-LT" sz="2000" b="1" dirty="0">
                <a:solidFill>
                  <a:srgbClr val="C00000"/>
                </a:solidFill>
              </a:rPr>
              <a:t>Mokytojas sukuria sąlygas veikti PAČIAM, o ne „išdėstyti“ informaciją.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141C67A-69BB-C835-0AE8-0D4308FF37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0525" y="516541"/>
            <a:ext cx="4181475" cy="4924425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521B00A9-C0B5-41C3-D588-E3FE9C3CCC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86014"/>
            <a:ext cx="32194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7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0B1C9-964F-45CA-944F-F60FC16D3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1905" y="723014"/>
            <a:ext cx="4146316" cy="6001643"/>
          </a:xfrm>
          <a:prstGeom prst="roundRect">
            <a:avLst/>
          </a:prstGeom>
          <a:gradFill flip="none" rotWithShape="1">
            <a:gsLst>
              <a:gs pos="0">
                <a:srgbClr val="CCFFCC">
                  <a:shade val="30000"/>
                  <a:satMod val="115000"/>
                </a:srgbClr>
              </a:gs>
              <a:gs pos="50000">
                <a:srgbClr val="CCFFCC">
                  <a:shade val="67500"/>
                  <a:satMod val="115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25000" lnSpcReduction="20000"/>
          </a:bodyPr>
          <a:lstStyle/>
          <a:p>
            <a:pPr marL="114300" indent="0" algn="ctr">
              <a:buNone/>
              <a:defRPr/>
            </a:pPr>
            <a:r>
              <a:rPr lang="lt-LT" sz="8000" b="1" dirty="0">
                <a:solidFill>
                  <a:srgbClr val="C00000"/>
                </a:solidFill>
                <a:latin typeface="+mn-lt"/>
              </a:rPr>
              <a:t>GEBĖJIMAI</a:t>
            </a:r>
            <a:r>
              <a:rPr lang="en-US" sz="8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lt-LT" sz="8000" b="1" dirty="0">
                <a:solidFill>
                  <a:srgbClr val="C00000"/>
                </a:solidFill>
                <a:latin typeface="+mn-lt"/>
              </a:rPr>
              <a:t>IŠSIUGDO KAI:</a:t>
            </a:r>
          </a:p>
          <a:p>
            <a:pPr algn="ctr">
              <a:defRPr/>
            </a:pPr>
            <a:endParaRPr lang="lt-LT" sz="8000" b="1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lt-LT" sz="8000" dirty="0">
                <a:solidFill>
                  <a:schemeClr val="tx1"/>
                </a:solidFill>
                <a:latin typeface="+mn-lt"/>
              </a:rPr>
              <a:t>Renkame informaciją;</a:t>
            </a:r>
          </a:p>
          <a:p>
            <a:pPr>
              <a:defRPr/>
            </a:pPr>
            <a:r>
              <a:rPr lang="lt-LT" sz="8000" dirty="0">
                <a:solidFill>
                  <a:schemeClr val="tx1"/>
                </a:solidFill>
                <a:latin typeface="+mn-lt"/>
              </a:rPr>
              <a:t>Lyginame;</a:t>
            </a:r>
          </a:p>
          <a:p>
            <a:pPr>
              <a:defRPr/>
            </a:pPr>
            <a:r>
              <a:rPr lang="en-US" sz="8000" dirty="0" err="1">
                <a:solidFill>
                  <a:schemeClr val="tx1"/>
                </a:solidFill>
                <a:latin typeface="+mn-lt"/>
              </a:rPr>
              <a:t>Generuojame</a:t>
            </a:r>
            <a:r>
              <a:rPr lang="en-US" sz="8000" dirty="0">
                <a:solidFill>
                  <a:schemeClr val="tx1"/>
                </a:solidFill>
                <a:latin typeface="+mn-lt"/>
              </a:rPr>
              <a:t> id</a:t>
            </a:r>
            <a:r>
              <a:rPr lang="lt-LT" sz="8000" dirty="0">
                <a:solidFill>
                  <a:schemeClr val="tx1"/>
                </a:solidFill>
                <a:latin typeface="+mn-lt"/>
              </a:rPr>
              <a:t>ėjas;</a:t>
            </a:r>
          </a:p>
          <a:p>
            <a:pPr>
              <a:defRPr/>
            </a:pPr>
            <a:r>
              <a:rPr lang="lt-LT" sz="8000" dirty="0">
                <a:solidFill>
                  <a:schemeClr val="tx1"/>
                </a:solidFill>
                <a:latin typeface="+mn-lt"/>
              </a:rPr>
              <a:t>Kuriame;</a:t>
            </a:r>
          </a:p>
          <a:p>
            <a:pPr>
              <a:defRPr/>
            </a:pPr>
            <a:r>
              <a:rPr lang="lt-LT" sz="8000" dirty="0">
                <a:solidFill>
                  <a:schemeClr val="tx1"/>
                </a:solidFill>
                <a:latin typeface="+mn-lt"/>
              </a:rPr>
              <a:t>Tyrinėjame;</a:t>
            </a:r>
          </a:p>
          <a:p>
            <a:pPr>
              <a:defRPr/>
            </a:pPr>
            <a:r>
              <a:rPr lang="lt-LT" sz="8000" dirty="0">
                <a:solidFill>
                  <a:schemeClr val="tx1"/>
                </a:solidFill>
                <a:latin typeface="+mn-lt"/>
              </a:rPr>
              <a:t>Sprendžiame problemas;</a:t>
            </a:r>
          </a:p>
          <a:p>
            <a:pPr>
              <a:defRPr/>
            </a:pPr>
            <a:r>
              <a:rPr lang="lt-LT" sz="8000" dirty="0">
                <a:solidFill>
                  <a:schemeClr val="tx1"/>
                </a:solidFill>
                <a:latin typeface="+mn-lt"/>
              </a:rPr>
              <a:t>Analizuojame;</a:t>
            </a:r>
          </a:p>
          <a:p>
            <a:pPr>
              <a:defRPr/>
            </a:pPr>
            <a:r>
              <a:rPr lang="lt-LT" sz="8000" dirty="0">
                <a:solidFill>
                  <a:schemeClr val="tx1"/>
                </a:solidFill>
                <a:latin typeface="+mn-lt"/>
              </a:rPr>
              <a:t>Vertiname;</a:t>
            </a:r>
          </a:p>
          <a:p>
            <a:pPr>
              <a:defRPr/>
            </a:pPr>
            <a:r>
              <a:rPr lang="lt-LT" sz="8000" dirty="0">
                <a:solidFill>
                  <a:schemeClr val="tx1"/>
                </a:solidFill>
                <a:latin typeface="+mn-lt"/>
              </a:rPr>
              <a:t>Interpretuojame;</a:t>
            </a:r>
          </a:p>
          <a:p>
            <a:pPr>
              <a:defRPr/>
            </a:pPr>
            <a:r>
              <a:rPr lang="lt-LT" sz="8000" dirty="0">
                <a:solidFill>
                  <a:schemeClr val="tx1"/>
                </a:solidFill>
                <a:latin typeface="+mn-lt"/>
              </a:rPr>
              <a:t>Rūšiuojame;</a:t>
            </a:r>
          </a:p>
          <a:p>
            <a:pPr>
              <a:defRPr/>
            </a:pPr>
            <a:r>
              <a:rPr lang="lt-LT" sz="8000" dirty="0">
                <a:solidFill>
                  <a:schemeClr val="tx1"/>
                </a:solidFill>
                <a:latin typeface="+mn-lt"/>
              </a:rPr>
              <a:t>Keliame hipotezes;</a:t>
            </a:r>
          </a:p>
          <a:p>
            <a:pPr>
              <a:defRPr/>
            </a:pPr>
            <a:r>
              <a:rPr lang="lt-LT" sz="8000" dirty="0">
                <a:solidFill>
                  <a:schemeClr val="tx1"/>
                </a:solidFill>
                <a:latin typeface="+mn-lt"/>
              </a:rPr>
              <a:t>Klasifikuojame;</a:t>
            </a:r>
          </a:p>
          <a:p>
            <a:pPr>
              <a:defRPr/>
            </a:pPr>
            <a:r>
              <a:rPr lang="en-US" sz="8000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lt-LT" sz="8000" dirty="0">
                <a:solidFill>
                  <a:schemeClr val="tx1"/>
                </a:solidFill>
                <a:latin typeface="+mn-lt"/>
              </a:rPr>
              <a:t>r t.t</a:t>
            </a:r>
          </a:p>
          <a:p>
            <a:pPr>
              <a:buFontTx/>
              <a:buChar char="-"/>
              <a:defRPr/>
            </a:pPr>
            <a:endParaRPr 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9C308E81-7FDF-471D-AE48-3D531A875FF9}"/>
              </a:ext>
            </a:extLst>
          </p:cNvPr>
          <p:cNvSpPr/>
          <p:nvPr/>
        </p:nvSpPr>
        <p:spPr>
          <a:xfrm>
            <a:off x="8325540" y="3429000"/>
            <a:ext cx="648281" cy="42453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2DAB1-0319-4543-9571-1B90C7AE90AE}"/>
              </a:ext>
            </a:extLst>
          </p:cNvPr>
          <p:cNvSpPr txBox="1"/>
          <p:nvPr/>
        </p:nvSpPr>
        <p:spPr>
          <a:xfrm>
            <a:off x="9171499" y="2948147"/>
            <a:ext cx="2804911" cy="1804749"/>
          </a:xfrm>
          <a:prstGeom prst="roundRect">
            <a:avLst/>
          </a:prstGeom>
          <a:gradFill flip="none" rotWithShape="1">
            <a:gsLst>
              <a:gs pos="0">
                <a:srgbClr val="CCFFCC">
                  <a:shade val="30000"/>
                  <a:satMod val="115000"/>
                </a:srgbClr>
              </a:gs>
              <a:gs pos="50000">
                <a:srgbClr val="CCFFCC">
                  <a:shade val="67500"/>
                  <a:satMod val="115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sz="2000" b="1" dirty="0">
                <a:solidFill>
                  <a:srgbClr val="C00000"/>
                </a:solidFill>
              </a:rPr>
              <a:t>TAI IRGI TURINYS. </a:t>
            </a:r>
          </a:p>
          <a:p>
            <a:pPr algn="ctr">
              <a:defRPr/>
            </a:pPr>
            <a:r>
              <a:rPr lang="lt-LT" sz="2000" b="1" dirty="0"/>
              <a:t>ŠIŲ VEIKSMŲ</a:t>
            </a:r>
          </a:p>
          <a:p>
            <a:pPr algn="ctr">
              <a:defRPr/>
            </a:pPr>
            <a:r>
              <a:rPr lang="lt-LT" sz="2000" b="1" dirty="0"/>
              <a:t>IRGI  REIKIA MOKYTI/S, </a:t>
            </a:r>
          </a:p>
          <a:p>
            <a:pPr algn="ctr">
              <a:defRPr/>
            </a:pPr>
            <a:r>
              <a:rPr lang="lt-LT" sz="2000" b="1" dirty="0"/>
              <a:t>JUOS Į(SI)VERTINTI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BCFCE-1C2D-4F33-A3F5-D57F41DD3218}"/>
              </a:ext>
            </a:extLst>
          </p:cNvPr>
          <p:cNvSpPr txBox="1"/>
          <p:nvPr/>
        </p:nvSpPr>
        <p:spPr>
          <a:xfrm>
            <a:off x="329754" y="755501"/>
            <a:ext cx="2733313" cy="5850195"/>
          </a:xfrm>
          <a:prstGeom prst="roundRect">
            <a:avLst/>
          </a:prstGeom>
          <a:gradFill flip="none" rotWithShape="1">
            <a:gsLst>
              <a:gs pos="0">
                <a:srgbClr val="CCFFCC">
                  <a:shade val="30000"/>
                  <a:satMod val="115000"/>
                </a:srgbClr>
              </a:gs>
              <a:gs pos="50000">
                <a:srgbClr val="CCFFCC">
                  <a:shade val="67500"/>
                  <a:satMod val="115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sz="2000" dirty="0"/>
              <a:t>Mes nepasakome faktų, kuriuos reikia įsiminti </a:t>
            </a:r>
          </a:p>
          <a:p>
            <a:pPr algn="ctr">
              <a:defRPr/>
            </a:pPr>
            <a:r>
              <a:rPr lang="lt-LT" sz="2000" dirty="0"/>
              <a:t>(pvz., </a:t>
            </a:r>
            <a:r>
              <a:rPr lang="en-US" sz="2000" dirty="0" err="1"/>
              <a:t>apie</a:t>
            </a:r>
            <a:r>
              <a:rPr lang="lt-LT" sz="2000" dirty="0"/>
              <a:t> </a:t>
            </a:r>
            <a:r>
              <a:rPr lang="lt-LT" sz="2000" dirty="0" err="1"/>
              <a:t>gyvūn</a:t>
            </a:r>
            <a:r>
              <a:rPr lang="en-US" sz="2000" dirty="0"/>
              <a:t>us</a:t>
            </a:r>
            <a:r>
              <a:rPr lang="lt-LT" sz="2000" dirty="0"/>
              <a:t>)</a:t>
            </a:r>
          </a:p>
          <a:p>
            <a:pPr>
              <a:defRPr/>
            </a:pPr>
            <a:endParaRPr lang="lt-LT" sz="2000" dirty="0"/>
          </a:p>
          <a:p>
            <a:pPr>
              <a:defRPr/>
            </a:pPr>
            <a:endParaRPr lang="lt-LT" sz="2000" dirty="0"/>
          </a:p>
          <a:p>
            <a:pPr algn="ctr">
              <a:defRPr/>
            </a:pPr>
            <a:r>
              <a:rPr lang="lt-LT" sz="2000" b="1" dirty="0"/>
              <a:t>Išmokstama ne tik </a:t>
            </a:r>
            <a:r>
              <a:rPr lang="en-US" sz="2000" b="1" dirty="0" err="1"/>
              <a:t>apie</a:t>
            </a:r>
            <a:r>
              <a:rPr lang="en-US" sz="2000" b="1" dirty="0"/>
              <a:t> </a:t>
            </a:r>
            <a:r>
              <a:rPr lang="lt-LT" sz="2000" b="1" dirty="0" err="1"/>
              <a:t>gyvūn</a:t>
            </a:r>
            <a:r>
              <a:rPr lang="en-US" sz="2000" b="1" dirty="0"/>
              <a:t>us, j</a:t>
            </a:r>
            <a:r>
              <a:rPr lang="lt-LT" sz="2000" b="1" dirty="0"/>
              <a:t>ų skiriamuosius bruožus, </a:t>
            </a:r>
            <a:r>
              <a:rPr lang="lt-LT" sz="2000" b="1" dirty="0">
                <a:solidFill>
                  <a:srgbClr val="0070C0"/>
                </a:solidFill>
              </a:rPr>
              <a:t>bet per veiksmą – ir kitų kompetencijų </a:t>
            </a:r>
            <a:r>
              <a:rPr lang="lt-LT" sz="2000" b="1" dirty="0">
                <a:solidFill>
                  <a:srgbClr val="7030A0"/>
                </a:solidFill>
              </a:rPr>
              <a:t>(pvz., palyginti, surūšiuoti, dirbti grupėje),</a:t>
            </a:r>
          </a:p>
          <a:p>
            <a:pPr algn="ctr">
              <a:defRPr/>
            </a:pPr>
            <a:r>
              <a:rPr lang="lt-LT" sz="2000" b="1" dirty="0">
                <a:solidFill>
                  <a:srgbClr val="00B0F0"/>
                </a:solidFill>
              </a:rPr>
              <a:t>vertybių</a:t>
            </a:r>
            <a:r>
              <a:rPr lang="lt-LT" sz="2000" b="1" dirty="0">
                <a:solidFill>
                  <a:srgbClr val="7030A0"/>
                </a:solidFill>
              </a:rPr>
              <a:t> </a:t>
            </a:r>
          </a:p>
          <a:p>
            <a:pPr algn="ctr">
              <a:defRPr/>
            </a:pPr>
            <a:r>
              <a:rPr lang="lt-LT" sz="2000" b="1" dirty="0">
                <a:solidFill>
                  <a:srgbClr val="7030A0"/>
                </a:solidFill>
              </a:rPr>
              <a:t>(pvz., pasidalinti)</a:t>
            </a:r>
          </a:p>
          <a:p>
            <a:pPr algn="ctr">
              <a:defRPr/>
            </a:pP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5BD8C10-2ADA-4E09-B08C-364DFAB1E3B0}"/>
              </a:ext>
            </a:extLst>
          </p:cNvPr>
          <p:cNvSpPr/>
          <p:nvPr/>
        </p:nvSpPr>
        <p:spPr>
          <a:xfrm>
            <a:off x="3240386" y="3468668"/>
            <a:ext cx="584200" cy="42386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2E7571-AB90-4336-9448-4EA46BE16049}"/>
              </a:ext>
            </a:extLst>
          </p:cNvPr>
          <p:cNvSpPr txBox="1"/>
          <p:nvPr/>
        </p:nvSpPr>
        <p:spPr>
          <a:xfrm>
            <a:off x="9300117" y="415381"/>
            <a:ext cx="2676293" cy="9568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10207C7-6E80-8640-13FE-22D3C2924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2" y="801764"/>
            <a:ext cx="4092119" cy="5254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303A2C-B2EC-D13D-0635-789EDC604559}"/>
              </a:ext>
            </a:extLst>
          </p:cNvPr>
          <p:cNvSpPr txBox="1"/>
          <p:nvPr/>
        </p:nvSpPr>
        <p:spPr>
          <a:xfrm>
            <a:off x="4493941" y="1873406"/>
            <a:ext cx="73151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lt-LT" sz="2000" dirty="0"/>
              <a:t>Naudodamiesi vadovėliu, pratybų sąsiuviniu atliks </a:t>
            </a:r>
            <a:r>
              <a:rPr lang="en-US" sz="2000" dirty="0"/>
              <a:t>3-4 u</a:t>
            </a:r>
            <a:r>
              <a:rPr lang="lt-LT" sz="2000" dirty="0" err="1"/>
              <a:t>žduotis</a:t>
            </a:r>
            <a:r>
              <a:rPr lang="lt-LT" sz="2000" dirty="0"/>
              <a:t>.</a:t>
            </a:r>
          </a:p>
          <a:p>
            <a:pPr marL="285750" indent="-285750">
              <a:buFontTx/>
              <a:buChar char="-"/>
            </a:pPr>
            <a:r>
              <a:rPr lang="lt-LT" sz="20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lt-L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ažiūrėję </a:t>
            </a:r>
            <a:r>
              <a:rPr lang="lt-LT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video</a:t>
            </a:r>
            <a:r>
              <a:rPr lang="lt-L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ir perskaitę pateiktą tekstą mokiniai gebės </a:t>
            </a:r>
            <a:r>
              <a:rPr lang="lt-LT" sz="2000" dirty="0"/>
              <a:t>atpažinti tiesioginę ir netiesioginę informaciją.</a:t>
            </a:r>
          </a:p>
          <a:p>
            <a:pPr marL="285750" indent="-285750">
              <a:buFontTx/>
              <a:buChar char="-"/>
            </a:pPr>
            <a:r>
              <a:rPr lang="lt-LT" sz="2000" dirty="0"/>
              <a:t>Dirbdami grupėse nurodys </a:t>
            </a:r>
            <a:r>
              <a:rPr lang="lt-LT" sz="2000" dirty="0">
                <a:effectLst/>
                <a:ea typeface="Times New Roman" panose="02020603050405020304" pitchFamily="18" charset="0"/>
              </a:rPr>
              <a:t>2-3 partizanų pasipriešinimo kovos būdus.</a:t>
            </a:r>
          </a:p>
          <a:p>
            <a:pPr marL="285750" indent="-285750">
              <a:buFontTx/>
              <a:buChar char="-"/>
            </a:pPr>
            <a:r>
              <a:rPr lang="lt-LT" sz="20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Dirbdami savarankiškai, įtvirtins išmoktas taisykles, mokės jas pritaikyti praktikoje.</a:t>
            </a:r>
          </a:p>
          <a:p>
            <a:pPr marL="285750" indent="-285750">
              <a:buFontTx/>
              <a:buChar char="-"/>
            </a:pPr>
            <a:endParaRPr lang="lt-LT" sz="2000" dirty="0"/>
          </a:p>
          <a:p>
            <a:endParaRPr lang="lt-LT" dirty="0"/>
          </a:p>
        </p:txBody>
      </p:sp>
      <p:cxnSp>
        <p:nvCxnSpPr>
          <p:cNvPr id="7" name="Jungtis: lenkta 6">
            <a:extLst>
              <a:ext uri="{FF2B5EF4-FFF2-40B4-BE49-F238E27FC236}">
                <a16:creationId xmlns:a16="http://schemas.microsoft.com/office/drawing/2014/main" id="{1824538B-483A-F8BB-9457-F8B9E1318FD2}"/>
              </a:ext>
            </a:extLst>
          </p:cNvPr>
          <p:cNvCxnSpPr/>
          <p:nvPr/>
        </p:nvCxnSpPr>
        <p:spPr>
          <a:xfrm>
            <a:off x="3066585" y="2096429"/>
            <a:ext cx="1427356" cy="42374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84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E2A060F-5EFF-B85E-77D8-B48ECF873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7"/>
            <a:ext cx="4852176" cy="4616606"/>
          </a:xfrm>
          <a:prstGeom prst="rect">
            <a:avLst/>
          </a:prstGeom>
        </p:spPr>
      </p:pic>
      <p:sp>
        <p:nvSpPr>
          <p:cNvPr id="13" name="Rodyklė: dešinėn 12">
            <a:extLst>
              <a:ext uri="{FF2B5EF4-FFF2-40B4-BE49-F238E27FC236}">
                <a16:creationId xmlns:a16="http://schemas.microsoft.com/office/drawing/2014/main" id="{673AC8DF-15FD-A17F-EE41-B2146493B510}"/>
              </a:ext>
            </a:extLst>
          </p:cNvPr>
          <p:cNvSpPr/>
          <p:nvPr/>
        </p:nvSpPr>
        <p:spPr>
          <a:xfrm>
            <a:off x="4584547" y="702529"/>
            <a:ext cx="535259" cy="56871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225629-BC2E-881C-B856-10105B9444DE}"/>
              </a:ext>
            </a:extLst>
          </p:cNvPr>
          <p:cNvSpPr txBox="1"/>
          <p:nvPr/>
        </p:nvSpPr>
        <p:spPr>
          <a:xfrm>
            <a:off x="1438508" y="3927231"/>
            <a:ext cx="54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i="1" dirty="0">
                <a:solidFill>
                  <a:schemeClr val="bg2"/>
                </a:solidFill>
              </a:rPr>
              <a:t>Į</a:t>
            </a:r>
          </a:p>
        </p:txBody>
      </p:sp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76C5BDF3-A517-88D9-9DD5-44D25B285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805" y="416933"/>
            <a:ext cx="6890057" cy="1220115"/>
          </a:xfrm>
          <a:prstGeom prst="rect">
            <a:avLst/>
          </a:prstGeom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id="{7245AFA0-B8E7-A8A0-DBFC-6866B1068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804" y="1637047"/>
            <a:ext cx="6890057" cy="1469527"/>
          </a:xfrm>
          <a:prstGeom prst="rect">
            <a:avLst/>
          </a:prstGeom>
        </p:spPr>
      </p:pic>
      <p:pic>
        <p:nvPicPr>
          <p:cNvPr id="22" name="Paveikslėlis 21">
            <a:extLst>
              <a:ext uri="{FF2B5EF4-FFF2-40B4-BE49-F238E27FC236}">
                <a16:creationId xmlns:a16="http://schemas.microsoft.com/office/drawing/2014/main" id="{185CC856-64D2-5C25-5031-D3B68AC3A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803" y="3148107"/>
            <a:ext cx="6890003" cy="13123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B19974-A76A-B5BC-835F-098554E0E5A7}"/>
              </a:ext>
            </a:extLst>
          </p:cNvPr>
          <p:cNvSpPr txBox="1"/>
          <p:nvPr/>
        </p:nvSpPr>
        <p:spPr>
          <a:xfrm>
            <a:off x="200750" y="4781022"/>
            <a:ext cx="111233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lt-LT" altLang="en-US" sz="2000" b="1" dirty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Galbūt, kyla klausimas, kam tai daryti, jei mokytojas gali </a:t>
            </a:r>
            <a:r>
              <a:rPr lang="lt-LT" altLang="en-US" sz="2000" b="1" u="sng" dirty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tiesiog pasakyti </a:t>
            </a:r>
            <a:r>
              <a:rPr lang="lt-LT" altLang="en-US" sz="2000" b="1" dirty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mokiniams </a:t>
            </a:r>
            <a:r>
              <a:rPr lang="en-US" altLang="en-US" sz="2000" b="1" dirty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 </a:t>
            </a:r>
            <a:r>
              <a:rPr lang="lt-LT" altLang="en-US" sz="2000" b="1" dirty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atsakymą arba, kitaip tariant, </a:t>
            </a:r>
            <a:r>
              <a:rPr lang="lt-LT" altLang="en-US" sz="2000" b="1" u="sng" dirty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mokiniai klausosi ir įsimena faktus</a:t>
            </a:r>
            <a:r>
              <a:rPr lang="en-US" altLang="en-US" sz="2000" b="1" u="sng" dirty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.</a:t>
            </a:r>
            <a:r>
              <a:rPr lang="en-US" altLang="en-US" sz="2000" b="1" u="sng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0A998E-C8C4-F2CD-3D01-DB64C40A81BC}"/>
              </a:ext>
            </a:extLst>
          </p:cNvPr>
          <p:cNvSpPr txBox="1"/>
          <p:nvPr/>
        </p:nvSpPr>
        <p:spPr>
          <a:xfrm>
            <a:off x="1984918" y="5514266"/>
            <a:ext cx="609414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lt-LT" altLang="en-US" b="1" dirty="0">
                <a:solidFill>
                  <a:srgbClr val="C00000"/>
                </a:solidFill>
                <a:effectLst/>
                <a:ea typeface="ＭＳ Ｐゴシック" charset="-128"/>
                <a:cs typeface="ＭＳ Ｐゴシック" charset="-128"/>
              </a:rPr>
              <a:t>BET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lt-LT" altLang="en-US" sz="1600" b="1" dirty="0">
                <a:solidFill>
                  <a:srgbClr val="C00000"/>
                </a:solidFill>
                <a:effectLst/>
                <a:ea typeface="ＭＳ Ｐゴシック" charset="-128"/>
                <a:cs typeface="ＭＳ Ｐゴシック" charset="-128"/>
              </a:rPr>
              <a:t>Gebėjimai iš</a:t>
            </a:r>
            <a:r>
              <a:rPr lang="lt-LT" altLang="en-US" sz="1600" b="1" u="sng" dirty="0">
                <a:solidFill>
                  <a:srgbClr val="C00000"/>
                </a:solidFill>
                <a:effectLst/>
                <a:ea typeface="ＭＳ Ｐゴシック" charset="-128"/>
                <a:cs typeface="ＭＳ Ｐゴシック" charset="-128"/>
              </a:rPr>
              <a:t>si</a:t>
            </a:r>
            <a:r>
              <a:rPr lang="lt-LT" altLang="en-US" sz="1600" b="1" dirty="0">
                <a:solidFill>
                  <a:srgbClr val="C00000"/>
                </a:solidFill>
                <a:effectLst/>
                <a:ea typeface="ＭＳ Ｐゴシック" charset="-128"/>
                <a:cs typeface="ＭＳ Ｐゴシック" charset="-128"/>
              </a:rPr>
              <a:t>ugdomi</a:t>
            </a:r>
            <a:r>
              <a:rPr lang="en-US" altLang="en-US" sz="1600" b="1" dirty="0">
                <a:solidFill>
                  <a:srgbClr val="C00000"/>
                </a:solidFill>
                <a:effectLst/>
                <a:ea typeface="ＭＳ Ｐゴシック" charset="-128"/>
                <a:cs typeface="ＭＳ Ｐゴシック" charset="-128"/>
              </a:rPr>
              <a:t>:</a:t>
            </a:r>
          </a:p>
          <a:p>
            <a:pPr marL="857250" lvl="1" indent="-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lt-LT" altLang="en-US" sz="1600" b="1" dirty="0">
                <a:solidFill>
                  <a:srgbClr val="C00000"/>
                </a:solidFill>
                <a:effectLst/>
                <a:ea typeface="ＭＳ Ｐゴシック" charset="-128"/>
                <a:cs typeface="ＭＳ Ｐゴシック" charset="-128"/>
              </a:rPr>
              <a:t>ieškant informacijos</a:t>
            </a:r>
          </a:p>
          <a:p>
            <a:pPr marL="857250" lvl="1" indent="-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lt-LT" altLang="en-US" sz="1600" b="1" dirty="0">
                <a:solidFill>
                  <a:srgbClr val="C00000"/>
                </a:solidFill>
                <a:ea typeface="ＭＳ Ｐゴシック" charset="-128"/>
                <a:cs typeface="ＭＳ Ｐゴシック" charset="-128"/>
              </a:rPr>
              <a:t>palyginant</a:t>
            </a:r>
          </a:p>
          <a:p>
            <a:pPr marL="857250" lvl="1" indent="-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lt-LT" altLang="en-US" sz="1600" b="1" dirty="0">
                <a:solidFill>
                  <a:srgbClr val="C00000"/>
                </a:solidFill>
                <a:effectLst/>
                <a:ea typeface="ＭＳ Ｐゴシック" charset="-128"/>
                <a:cs typeface="ＭＳ Ｐゴシック" charset="-128"/>
              </a:rPr>
              <a:t>kuriant, .............................</a:t>
            </a:r>
            <a:endParaRPr lang="en-US" altLang="en-US" sz="1600" b="1" dirty="0">
              <a:solidFill>
                <a:srgbClr val="C00000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42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152B2D-0736-0106-71A9-8DDEA85FA340}"/>
              </a:ext>
            </a:extLst>
          </p:cNvPr>
          <p:cNvSpPr txBox="1"/>
          <p:nvPr/>
        </p:nvSpPr>
        <p:spPr>
          <a:xfrm>
            <a:off x="855402" y="124792"/>
            <a:ext cx="10630354" cy="1770698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endParaRPr lang="lt-LT" altLang="en-US" sz="3200" b="1" dirty="0">
              <a:solidFill>
                <a:srgbClr val="00B050"/>
              </a:solidFill>
              <a:ea typeface="ＭＳ Ｐゴシック" charset="-128"/>
              <a:cs typeface="ＭＳ Ｐゴシック" charset="-128"/>
            </a:endParaRPr>
          </a:p>
          <a:p>
            <a:pPr>
              <a:spcBef>
                <a:spcPts val="0"/>
              </a:spcBef>
              <a:defRPr/>
            </a:pPr>
            <a:r>
              <a:rPr lang="lt-LT" altLang="en-US" sz="3200" b="1" dirty="0">
                <a:solidFill>
                  <a:srgbClr val="00B050"/>
                </a:solidFill>
                <a:ea typeface="ＭＳ Ｐゴシック" charset="-128"/>
                <a:cs typeface="ＭＳ Ｐゴシック" charset="-128"/>
              </a:rPr>
              <a:t>Iš įvairių šaltinių parenka informacijos </a:t>
            </a:r>
            <a:r>
              <a:rPr lang="lt-LT" altLang="en-US" sz="3200" b="1" dirty="0">
                <a:ea typeface="ＭＳ Ｐゴシック" charset="-128"/>
                <a:cs typeface="ＭＳ Ｐゴシック" charset="-128"/>
              </a:rPr>
              <a:t>apie gyvūnus.</a:t>
            </a:r>
          </a:p>
          <a:p>
            <a:pPr>
              <a:spcBef>
                <a:spcPts val="0"/>
              </a:spcBef>
              <a:defRPr/>
            </a:pPr>
            <a:endParaRPr lang="lt-LT" altLang="en-US" sz="1000" b="1" dirty="0">
              <a:ea typeface="ＭＳ Ｐゴシック" charset="-128"/>
              <a:cs typeface="ＭＳ Ｐゴシック" charset="-128"/>
            </a:endParaRPr>
          </a:p>
          <a:p>
            <a:pPr>
              <a:spcBef>
                <a:spcPts val="0"/>
              </a:spcBef>
              <a:defRPr/>
            </a:pPr>
            <a:r>
              <a:rPr lang="lt-LT" altLang="en-US" sz="2400" b="1" dirty="0">
                <a:solidFill>
                  <a:schemeClr val="accent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DALYKAS – Gamtamokslinis ugdymas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457F0F-8E36-8649-7692-D76488D793D0}"/>
              </a:ext>
            </a:extLst>
          </p:cNvPr>
          <p:cNvSpPr txBox="1"/>
          <p:nvPr/>
        </p:nvSpPr>
        <p:spPr>
          <a:xfrm>
            <a:off x="2395355" y="508253"/>
            <a:ext cx="2899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en-US" sz="1400" b="1" dirty="0">
                <a:solidFill>
                  <a:srgbClr val="00B050"/>
                </a:solidFill>
                <a:ea typeface="ＭＳ Ｐゴシック" charset="-128"/>
                <a:cs typeface="ＭＳ Ｐゴシック" charset="-128"/>
              </a:rPr>
              <a:t>Komunikavimo kompetencija </a:t>
            </a:r>
            <a:endParaRPr lang="lt-LT" altLang="en-US" sz="1400" b="1" dirty="0">
              <a:solidFill>
                <a:schemeClr val="accent2">
                  <a:lumMod val="10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8492B8-047F-1165-69A7-7CA05DD26C84}"/>
              </a:ext>
            </a:extLst>
          </p:cNvPr>
          <p:cNvSpPr txBox="1"/>
          <p:nvPr/>
        </p:nvSpPr>
        <p:spPr>
          <a:xfrm>
            <a:off x="845332" y="2015469"/>
            <a:ext cx="9949048" cy="1770698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endParaRPr lang="lt-LT" altLang="en-US" sz="3200" b="1" dirty="0">
              <a:solidFill>
                <a:srgbClr val="00B050"/>
              </a:solidFill>
              <a:ea typeface="ＭＳ Ｐゴシック" charset="-128"/>
              <a:cs typeface="ＭＳ Ｐゴシック" charset="-128"/>
            </a:endParaRPr>
          </a:p>
          <a:p>
            <a:pPr>
              <a:spcBef>
                <a:spcPts val="0"/>
              </a:spcBef>
              <a:defRPr/>
            </a:pPr>
            <a:r>
              <a:rPr lang="lt-LT" altLang="en-US" sz="3200" b="1" dirty="0">
                <a:solidFill>
                  <a:srgbClr val="7030A0"/>
                </a:solidFill>
                <a:ea typeface="ＭＳ Ｐゴシック" charset="-128"/>
                <a:cs typeface="ＭＳ Ｐゴシック" charset="-128"/>
              </a:rPr>
              <a:t>Sukuria lankstinuką </a:t>
            </a:r>
            <a:r>
              <a:rPr lang="lt-LT" altLang="en-US" sz="3200" b="1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apie</a:t>
            </a:r>
            <a:r>
              <a:rPr lang="lt-LT" altLang="en-US" sz="3200" b="1" dirty="0">
                <a:solidFill>
                  <a:srgbClr val="FF99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lt-LT" altLang="en-US" sz="3200" b="1" dirty="0">
                <a:ea typeface="ＭＳ Ｐゴシック" charset="-128"/>
                <a:cs typeface="ＭＳ Ｐゴシック" charset="-128"/>
              </a:rPr>
              <a:t>gyvūnus</a:t>
            </a:r>
            <a:r>
              <a:rPr lang="en-US" altLang="en-US" sz="3200" b="1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3200" b="1" dirty="0" err="1">
                <a:ea typeface="ＭＳ Ｐゴシック" charset="-128"/>
                <a:cs typeface="ＭＳ Ｐゴシック" charset="-128"/>
              </a:rPr>
              <a:t>ir</a:t>
            </a:r>
            <a:r>
              <a:rPr lang="lt-LT" altLang="en-US" sz="3200" b="1" dirty="0">
                <a:ea typeface="ＭＳ Ｐゴシック" charset="-128"/>
                <a:cs typeface="ＭＳ Ｐゴシック" charset="-128"/>
              </a:rPr>
              <a:t> </a:t>
            </a:r>
            <a:r>
              <a:rPr lang="lt-LT" altLang="en-US" sz="3200" b="1" dirty="0">
                <a:solidFill>
                  <a:srgbClr val="00B050"/>
                </a:solidFill>
                <a:ea typeface="ＭＳ Ｐゴシック" charset="-128"/>
                <a:cs typeface="ＭＳ Ｐゴシック" charset="-128"/>
              </a:rPr>
              <a:t>pristato.</a:t>
            </a:r>
          </a:p>
          <a:p>
            <a:pPr>
              <a:spcBef>
                <a:spcPts val="0"/>
              </a:spcBef>
              <a:defRPr/>
            </a:pPr>
            <a:endParaRPr lang="lt-LT" altLang="en-US" sz="1000" b="1" dirty="0">
              <a:ea typeface="ＭＳ Ｐゴシック" charset="-128"/>
              <a:cs typeface="ＭＳ Ｐゴシック" charset="-128"/>
            </a:endParaRPr>
          </a:p>
          <a:p>
            <a:pPr>
              <a:spcBef>
                <a:spcPts val="0"/>
              </a:spcBef>
              <a:defRPr/>
            </a:pPr>
            <a:r>
              <a:rPr lang="lt-LT" altLang="en-US" sz="2000" b="1" dirty="0">
                <a:solidFill>
                  <a:schemeClr val="accent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DALYKAS – Gamtamokslinis ugdymas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F292AD-209A-8ECF-69D8-EF0064E2C70F}"/>
              </a:ext>
            </a:extLst>
          </p:cNvPr>
          <p:cNvSpPr txBox="1"/>
          <p:nvPr/>
        </p:nvSpPr>
        <p:spPr>
          <a:xfrm>
            <a:off x="1856645" y="2313261"/>
            <a:ext cx="185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>
                <a:solidFill>
                  <a:srgbClr val="7030A0"/>
                </a:solidFill>
              </a:rPr>
              <a:t>kūrybiškumo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1A2FC2-0287-693C-AA12-214D8525229A}"/>
              </a:ext>
            </a:extLst>
          </p:cNvPr>
          <p:cNvSpPr txBox="1"/>
          <p:nvPr/>
        </p:nvSpPr>
        <p:spPr>
          <a:xfrm>
            <a:off x="7825017" y="2330975"/>
            <a:ext cx="210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>
                <a:solidFill>
                  <a:srgbClr val="00B050"/>
                </a:solidFill>
              </a:rPr>
              <a:t>komunikavimo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82715C-2694-5283-FBAD-B8920E1AF969}"/>
              </a:ext>
            </a:extLst>
          </p:cNvPr>
          <p:cNvSpPr txBox="1"/>
          <p:nvPr/>
        </p:nvSpPr>
        <p:spPr>
          <a:xfrm>
            <a:off x="634252" y="4067812"/>
            <a:ext cx="111233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lt-LT" altLang="en-US" sz="2000" b="1" dirty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Galbūt, kyla klausimas, kam tai daryti, jei mokytojas gali </a:t>
            </a:r>
            <a:r>
              <a:rPr lang="lt-LT" altLang="en-US" sz="2000" b="1" u="sng" dirty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tiesiog pasakyti </a:t>
            </a:r>
            <a:r>
              <a:rPr lang="lt-LT" altLang="en-US" sz="2000" b="1" dirty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mokiniams </a:t>
            </a:r>
            <a:r>
              <a:rPr lang="en-US" altLang="en-US" sz="2000" b="1" dirty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 </a:t>
            </a:r>
            <a:r>
              <a:rPr lang="lt-LT" altLang="en-US" sz="2000" b="1" dirty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atsakymą arba, kitaip tariant, </a:t>
            </a:r>
            <a:r>
              <a:rPr lang="lt-LT" altLang="en-US" sz="2000" b="1" u="sng" dirty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mokiniai klausosi ir įsimena faktus</a:t>
            </a:r>
            <a:r>
              <a:rPr lang="en-US" altLang="en-US" sz="2000" b="1" u="sng" dirty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.</a:t>
            </a:r>
            <a:r>
              <a:rPr lang="en-US" altLang="en-US" sz="2000" b="1" u="sng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A1171E-A0E0-A8F4-53A6-B51D8E6254CA}"/>
              </a:ext>
            </a:extLst>
          </p:cNvPr>
          <p:cNvSpPr txBox="1"/>
          <p:nvPr/>
        </p:nvSpPr>
        <p:spPr>
          <a:xfrm>
            <a:off x="949959" y="4938474"/>
            <a:ext cx="725734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lt-LT" altLang="en-US" b="1" dirty="0">
                <a:solidFill>
                  <a:srgbClr val="C00000"/>
                </a:solidFill>
                <a:effectLst/>
                <a:ea typeface="ＭＳ Ｐゴシック" charset="-128"/>
                <a:cs typeface="ＭＳ Ｐゴシック" charset="-128"/>
              </a:rPr>
              <a:t>BET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lt-LT" altLang="en-US" sz="1600" b="1" dirty="0">
                <a:solidFill>
                  <a:srgbClr val="C00000"/>
                </a:solidFill>
                <a:effectLst/>
                <a:ea typeface="ＭＳ Ｐゴシック" charset="-128"/>
                <a:cs typeface="ＭＳ Ｐゴシック" charset="-128"/>
              </a:rPr>
              <a:t>Gebėjimai iš</a:t>
            </a:r>
            <a:r>
              <a:rPr lang="lt-LT" altLang="en-US" sz="1600" b="1" u="sng" dirty="0">
                <a:solidFill>
                  <a:srgbClr val="C00000"/>
                </a:solidFill>
                <a:effectLst/>
                <a:ea typeface="ＭＳ Ｐゴシック" charset="-128"/>
                <a:cs typeface="ＭＳ Ｐゴシック" charset="-128"/>
              </a:rPr>
              <a:t>si</a:t>
            </a:r>
            <a:r>
              <a:rPr lang="lt-LT" altLang="en-US" sz="1600" b="1" dirty="0">
                <a:solidFill>
                  <a:srgbClr val="C00000"/>
                </a:solidFill>
                <a:effectLst/>
                <a:ea typeface="ＭＳ Ｐゴシック" charset="-128"/>
                <a:cs typeface="ＭＳ Ｐゴシック" charset="-128"/>
              </a:rPr>
              <a:t>ugdomi</a:t>
            </a:r>
            <a:r>
              <a:rPr lang="en-US" altLang="en-US" sz="1600" b="1" dirty="0">
                <a:solidFill>
                  <a:srgbClr val="C00000"/>
                </a:solidFill>
                <a:effectLst/>
                <a:ea typeface="ＭＳ Ｐゴシック" charset="-128"/>
                <a:cs typeface="ＭＳ Ｐゴシック" charset="-128"/>
              </a:rPr>
              <a:t>:</a:t>
            </a:r>
          </a:p>
          <a:p>
            <a:pPr marL="857250" lvl="1" indent="-4572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lt-LT" altLang="en-US" sz="1600" b="1" dirty="0">
                <a:solidFill>
                  <a:srgbClr val="C00000"/>
                </a:solidFill>
                <a:effectLst/>
                <a:ea typeface="ＭＳ Ｐゴシック" charset="-128"/>
                <a:cs typeface="ＭＳ Ｐゴシック" charset="-128"/>
              </a:rPr>
              <a:t>- ieškant informacijos</a:t>
            </a:r>
            <a:endParaRPr lang="en-US" altLang="en-US" sz="1600" b="1" dirty="0">
              <a:solidFill>
                <a:srgbClr val="C00000"/>
              </a:solidFill>
              <a:effectLst/>
              <a:ea typeface="ＭＳ Ｐゴシック" charset="-128"/>
              <a:cs typeface="ＭＳ Ｐゴシック" charset="-128"/>
            </a:endParaRPr>
          </a:p>
          <a:p>
            <a:pPr marL="857250" lvl="1" indent="-4572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lt-LT" altLang="en-US" sz="1600" b="1" dirty="0">
                <a:solidFill>
                  <a:srgbClr val="C00000"/>
                </a:solidFill>
                <a:effectLst/>
                <a:ea typeface="ＭＳ Ｐゴシック" charset="-128"/>
                <a:cs typeface="ＭＳ Ｐゴシック" charset="-128"/>
              </a:rPr>
              <a:t>- parenkant tinkamus informacijos šaltinius </a:t>
            </a:r>
            <a:r>
              <a:rPr lang="en-US" altLang="en-US" sz="1600" b="1" dirty="0">
                <a:solidFill>
                  <a:srgbClr val="C00000"/>
                </a:solidFill>
                <a:effectLst/>
                <a:ea typeface="ＭＳ Ｐゴシック" charset="-128"/>
                <a:cs typeface="ＭＳ Ｐゴシック" charset="-128"/>
              </a:rPr>
              <a:t>(</a:t>
            </a:r>
            <a:r>
              <a:rPr lang="lt-LT" altLang="en-US" sz="1600" b="1" dirty="0">
                <a:solidFill>
                  <a:srgbClr val="C00000"/>
                </a:solidFill>
                <a:effectLst/>
                <a:ea typeface="ＭＳ Ｐゴシック" charset="-128"/>
                <a:cs typeface="ＭＳ Ｐゴシック" charset="-128"/>
              </a:rPr>
              <a:t>atmetant netinkamus</a:t>
            </a:r>
            <a:r>
              <a:rPr lang="en-US" altLang="en-US" sz="1600" b="1" dirty="0">
                <a:solidFill>
                  <a:srgbClr val="C00000"/>
                </a:solidFill>
                <a:effectLst/>
                <a:ea typeface="ＭＳ Ｐゴシック" charset="-128"/>
                <a:cs typeface="ＭＳ Ｐゴシック" charset="-128"/>
              </a:rPr>
              <a:t>)</a:t>
            </a:r>
          </a:p>
          <a:p>
            <a:pPr marL="857250" lvl="1" indent="-4572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lt-LT" altLang="en-US" sz="1600" b="1" dirty="0">
                <a:solidFill>
                  <a:srgbClr val="C00000"/>
                </a:solidFill>
                <a:effectLst/>
                <a:ea typeface="ＭＳ Ｐゴシック" charset="-128"/>
                <a:cs typeface="ＭＳ Ｐゴシック" charset="-128"/>
              </a:rPr>
              <a:t>- rūšiuojant ir nustatant esminę informaciją</a:t>
            </a:r>
            <a:endParaRPr lang="en-US" altLang="en-US" sz="1600" b="1" dirty="0">
              <a:solidFill>
                <a:srgbClr val="C00000"/>
              </a:solidFill>
              <a:effectLst/>
              <a:ea typeface="ＭＳ Ｐゴシック" charset="-128"/>
              <a:cs typeface="ＭＳ Ｐゴシック" charset="-128"/>
            </a:endParaRPr>
          </a:p>
          <a:p>
            <a:pPr marL="857250" lvl="1" indent="-4572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lt-LT" altLang="en-US" sz="1600" b="1" dirty="0">
                <a:solidFill>
                  <a:srgbClr val="C00000"/>
                </a:solidFill>
                <a:effectLst/>
                <a:ea typeface="ＭＳ Ｐゴシック" charset="-128"/>
                <a:cs typeface="ＭＳ Ｐゴシック" charset="-128"/>
              </a:rPr>
              <a:t>- renkantis tinkamą formą ir stilių rezultatams pristatyti</a:t>
            </a:r>
            <a:endParaRPr lang="en-US" altLang="en-US" sz="1600" b="1" dirty="0">
              <a:solidFill>
                <a:srgbClr val="C00000"/>
              </a:solidFill>
              <a:effectLst/>
              <a:ea typeface="ＭＳ Ｐゴシック" charset="-128"/>
              <a:cs typeface="ＭＳ Ｐゴシック" charset="-128"/>
            </a:endParaRPr>
          </a:p>
          <a:p>
            <a:pPr marL="857250" lvl="1" indent="-4572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lt-LT" altLang="en-US" sz="1600" b="1" dirty="0">
                <a:solidFill>
                  <a:srgbClr val="C00000"/>
                </a:solidFill>
                <a:effectLst/>
                <a:ea typeface="ＭＳ Ｐゴシック" charset="-128"/>
                <a:cs typeface="ＭＳ Ｐゴシック" charset="-128"/>
              </a:rPr>
              <a:t>- klasifikuojant žinias apie gyvūnus</a:t>
            </a:r>
            <a:endParaRPr lang="en-US" altLang="en-US" sz="1600" b="1" dirty="0">
              <a:solidFill>
                <a:srgbClr val="C00000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632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>
            <a:extLst>
              <a:ext uri="{FF2B5EF4-FFF2-40B4-BE49-F238E27FC236}">
                <a16:creationId xmlns:a16="http://schemas.microsoft.com/office/drawing/2014/main" id="{A8363692-026F-4D0F-821B-062FE173135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8078" y="201846"/>
            <a:ext cx="8118657" cy="453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7">
            <a:extLst>
              <a:ext uri="{FF2B5EF4-FFF2-40B4-BE49-F238E27FC236}">
                <a16:creationId xmlns:a16="http://schemas.microsoft.com/office/drawing/2014/main" id="{D0A248C1-76B8-4562-876A-CDC9C5A15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794" y="4734971"/>
            <a:ext cx="5545137" cy="79375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3200">
                <a:solidFill>
                  <a:srgbClr val="0B226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B226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B226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B226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B226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B226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B226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B226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B2265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sz="2800" dirty="0">
                <a:solidFill>
                  <a:srgbClr val="CC3300"/>
                </a:solidFill>
              </a:rPr>
              <a:t>0</a:t>
            </a:r>
            <a:r>
              <a:rPr lang="lt-LT" altLang="lt-LT" sz="2800" dirty="0">
                <a:solidFill>
                  <a:srgbClr val="0000FF"/>
                </a:solidFill>
              </a:rPr>
              <a:t> laisvės, </a:t>
            </a:r>
            <a:r>
              <a:rPr lang="lt-LT" altLang="lt-LT" sz="2800" dirty="0">
                <a:solidFill>
                  <a:srgbClr val="CC3300"/>
                </a:solidFill>
              </a:rPr>
              <a:t>0</a:t>
            </a:r>
            <a:r>
              <a:rPr lang="lt-LT" altLang="lt-LT" sz="2800" dirty="0">
                <a:solidFill>
                  <a:srgbClr val="0000FF"/>
                </a:solidFill>
              </a:rPr>
              <a:t> atsakomybės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sz="1800" dirty="0">
                <a:solidFill>
                  <a:srgbClr val="0000FF"/>
                </a:solidFill>
              </a:rPr>
              <a:t>(nuolatinė globa)</a:t>
            </a:r>
            <a:endParaRPr lang="en-US" altLang="lt-LT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12344</TotalTime>
  <Words>398</Words>
  <Application>Microsoft Office PowerPoint</Application>
  <PresentationFormat>Plačiaekranė</PresentationFormat>
  <Paragraphs>84</Paragraphs>
  <Slides>10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10</vt:i4>
      </vt:variant>
    </vt:vector>
  </HeadingPairs>
  <TitlesOfParts>
    <vt:vector size="16" baseType="lpstr">
      <vt:lpstr>Arial</vt:lpstr>
      <vt:lpstr>Calibri</vt:lpstr>
      <vt:lpstr>GT Walsheim</vt:lpstr>
      <vt:lpstr>Times New Roman</vt:lpstr>
      <vt:lpstr>Custom Design</vt:lpstr>
      <vt:lpstr>1_Custom Design</vt:lpstr>
      <vt:lpstr>KOMPETENCIJOMIS GRĮSTO UGDYMO RAIŠKA PAMOKOJE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>Vilniaus universitetas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Rokas Aleliūnas</dc:creator>
  <cp:lastModifiedBy>A. Kazlauskienė</cp:lastModifiedBy>
  <cp:revision>123</cp:revision>
  <dcterms:created xsi:type="dcterms:W3CDTF">2017-06-28T06:49:28Z</dcterms:created>
  <dcterms:modified xsi:type="dcterms:W3CDTF">2022-11-02T16:53:45Z</dcterms:modified>
</cp:coreProperties>
</file>